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7"/>
  </p:notesMasterIdLst>
  <p:sldIdLst>
    <p:sldId id="256" r:id="rId2"/>
    <p:sldId id="257" r:id="rId3"/>
    <p:sldId id="258" r:id="rId4"/>
    <p:sldId id="259" r:id="rId5"/>
    <p:sldId id="260" r:id="rId6"/>
    <p:sldId id="261" r:id="rId7"/>
    <p:sldId id="262" r:id="rId8"/>
    <p:sldId id="263" r:id="rId9"/>
    <p:sldId id="273" r:id="rId10"/>
    <p:sldId id="274" r:id="rId11"/>
    <p:sldId id="275" r:id="rId12"/>
    <p:sldId id="276" r:id="rId13"/>
    <p:sldId id="277" r:id="rId14"/>
    <p:sldId id="309" r:id="rId15"/>
    <p:sldId id="278" r:id="rId16"/>
    <p:sldId id="310" r:id="rId17"/>
    <p:sldId id="305" r:id="rId18"/>
    <p:sldId id="279" r:id="rId19"/>
    <p:sldId id="280" r:id="rId20"/>
    <p:sldId id="311" r:id="rId21"/>
    <p:sldId id="281" r:id="rId22"/>
    <p:sldId id="282" r:id="rId23"/>
    <p:sldId id="294" r:id="rId24"/>
    <p:sldId id="312" r:id="rId25"/>
    <p:sldId id="295" r:id="rId26"/>
    <p:sldId id="283" r:id="rId27"/>
    <p:sldId id="284" r:id="rId28"/>
    <p:sldId id="313" r:id="rId29"/>
    <p:sldId id="285" r:id="rId30"/>
    <p:sldId id="314" r:id="rId31"/>
    <p:sldId id="286" r:id="rId32"/>
    <p:sldId id="315" r:id="rId33"/>
    <p:sldId id="296" r:id="rId34"/>
    <p:sldId id="297" r:id="rId35"/>
    <p:sldId id="316" r:id="rId36"/>
    <p:sldId id="298" r:id="rId37"/>
    <p:sldId id="290" r:id="rId38"/>
    <p:sldId id="317" r:id="rId39"/>
    <p:sldId id="300" r:id="rId40"/>
    <p:sldId id="301" r:id="rId41"/>
    <p:sldId id="302" r:id="rId42"/>
    <p:sldId id="303" r:id="rId43"/>
    <p:sldId id="318" r:id="rId44"/>
    <p:sldId id="304" r:id="rId45"/>
    <p:sldId id="291" r:id="rId46"/>
    <p:sldId id="319" r:id="rId47"/>
    <p:sldId id="306" r:id="rId48"/>
    <p:sldId id="292" r:id="rId49"/>
    <p:sldId id="320" r:id="rId50"/>
    <p:sldId id="321" r:id="rId51"/>
    <p:sldId id="323" r:id="rId52"/>
    <p:sldId id="307" r:id="rId53"/>
    <p:sldId id="308" r:id="rId54"/>
    <p:sldId id="322" r:id="rId55"/>
    <p:sldId id="32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31FD8E80-2ED8-4D9C-942B-64BA6767662B}">
          <p14:sldIdLst>
            <p14:sldId id="256"/>
            <p14:sldId id="257"/>
            <p14:sldId id="258"/>
            <p14:sldId id="259"/>
            <p14:sldId id="260"/>
            <p14:sldId id="261"/>
            <p14:sldId id="262"/>
            <p14:sldId id="263"/>
          </p14:sldIdLst>
        </p14:section>
        <p14:section name="Untitled Section" id="{AFDF3B64-15EB-476A-991B-3E65715A5793}">
          <p14:sldIdLst>
            <p14:sldId id="273"/>
            <p14:sldId id="274"/>
            <p14:sldId id="275"/>
            <p14:sldId id="276"/>
            <p14:sldId id="277"/>
            <p14:sldId id="309"/>
            <p14:sldId id="278"/>
            <p14:sldId id="310"/>
            <p14:sldId id="305"/>
            <p14:sldId id="279"/>
            <p14:sldId id="280"/>
            <p14:sldId id="311"/>
            <p14:sldId id="281"/>
            <p14:sldId id="282"/>
            <p14:sldId id="294"/>
            <p14:sldId id="312"/>
            <p14:sldId id="295"/>
            <p14:sldId id="283"/>
            <p14:sldId id="284"/>
            <p14:sldId id="313"/>
            <p14:sldId id="285"/>
            <p14:sldId id="314"/>
            <p14:sldId id="286"/>
            <p14:sldId id="315"/>
            <p14:sldId id="296"/>
            <p14:sldId id="297"/>
            <p14:sldId id="316"/>
            <p14:sldId id="298"/>
            <p14:sldId id="290"/>
            <p14:sldId id="317"/>
            <p14:sldId id="300"/>
            <p14:sldId id="301"/>
            <p14:sldId id="302"/>
            <p14:sldId id="303"/>
            <p14:sldId id="318"/>
            <p14:sldId id="304"/>
            <p14:sldId id="291"/>
            <p14:sldId id="319"/>
            <p14:sldId id="306"/>
            <p14:sldId id="292"/>
            <p14:sldId id="320"/>
            <p14:sldId id="321"/>
            <p14:sldId id="323"/>
            <p14:sldId id="307"/>
            <p14:sldId id="308"/>
            <p14:sldId id="322"/>
            <p14:sldId id="32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9" d="100"/>
          <a:sy n="69" d="100"/>
        </p:scale>
        <p:origin x="-141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stacked"/>
        <c:ser>
          <c:idx val="0"/>
          <c:order val="0"/>
          <c:tx>
            <c:strRef>
              <c:f>Sheet1!$B$1</c:f>
              <c:strCache>
                <c:ptCount val="1"/>
                <c:pt idx="0">
                  <c:v>Series 1</c:v>
                </c:pt>
              </c:strCache>
            </c:strRef>
          </c:tx>
          <c:cat>
            <c:strRef>
              <c:f>Sheet1!$A$2:$A$6</c:f>
              <c:strCache>
                <c:ptCount val="5"/>
                <c:pt idx="0">
                  <c:v>OIL</c:v>
                </c:pt>
                <c:pt idx="1">
                  <c:v>GAS</c:v>
                </c:pt>
                <c:pt idx="2">
                  <c:v>COAL</c:v>
                </c:pt>
                <c:pt idx="3">
                  <c:v>HYDROELECTRIC</c:v>
                </c:pt>
                <c:pt idx="4">
                  <c:v>NUCLEAR</c:v>
                </c:pt>
              </c:strCache>
            </c:strRef>
          </c:cat>
          <c:val>
            <c:numRef>
              <c:f>Sheet1!$B$2:$B$6</c:f>
              <c:numCache>
                <c:formatCode>0%</c:formatCode>
                <c:ptCount val="5"/>
                <c:pt idx="0">
                  <c:v>0.38000000000000034</c:v>
                </c:pt>
                <c:pt idx="1">
                  <c:v>0.23</c:v>
                </c:pt>
                <c:pt idx="2">
                  <c:v>0.26</c:v>
                </c:pt>
                <c:pt idx="3">
                  <c:v>6.0000000000000046E-2</c:v>
                </c:pt>
                <c:pt idx="4">
                  <c:v>6.0000000000000046E-2</c:v>
                </c:pt>
              </c:numCache>
            </c:numRef>
          </c:val>
        </c:ser>
        <c:overlap val="100"/>
        <c:axId val="87280640"/>
        <c:axId val="87360256"/>
      </c:barChart>
      <c:catAx>
        <c:axId val="87280640"/>
        <c:scaling>
          <c:orientation val="minMax"/>
        </c:scaling>
        <c:axPos val="b"/>
        <c:numFmt formatCode="General" sourceLinked="0"/>
        <c:tickLblPos val="nextTo"/>
        <c:crossAx val="87360256"/>
        <c:crosses val="autoZero"/>
        <c:auto val="1"/>
        <c:lblAlgn val="ctr"/>
        <c:lblOffset val="100"/>
      </c:catAx>
      <c:valAx>
        <c:axId val="87360256"/>
        <c:scaling>
          <c:orientation val="minMax"/>
        </c:scaling>
        <c:axPos val="l"/>
        <c:majorGridlines/>
        <c:numFmt formatCode="0%" sourceLinked="1"/>
        <c:tickLblPos val="nextTo"/>
        <c:crossAx val="87280640"/>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7D2978-D8AF-445F-8C78-F2FDF2CCFBC2}" type="datetimeFigureOut">
              <a:rPr lang="en-US" smtClean="0"/>
              <a:pPr/>
              <a:t>12/19/2013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07E152-5EE2-48AC-9695-8F0A726717F4}" type="slidenum">
              <a:rPr lang="en-US" smtClean="0"/>
              <a:pPr/>
              <a:t>‹#›</a:t>
            </a:fld>
            <a:endParaRPr lang="en-US"/>
          </a:p>
        </p:txBody>
      </p:sp>
    </p:spTree>
    <p:extLst>
      <p:ext uri="{BB962C8B-B14F-4D97-AF65-F5344CB8AC3E}">
        <p14:creationId xmlns:p14="http://schemas.microsoft.com/office/powerpoint/2010/main" xmlns="" val="843907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3B98471-4F5F-4FF5-9142-7E8294ED6C27}" type="datetimeFigureOut">
              <a:rPr lang="en-US" smtClean="0"/>
              <a:pPr/>
              <a:t>12/19/2013</a:t>
            </a:fld>
            <a:endParaRPr lang="en-US"/>
          </a:p>
        </p:txBody>
      </p:sp>
      <p:sp>
        <p:nvSpPr>
          <p:cNvPr id="16" name="Slide Number Placeholder 15"/>
          <p:cNvSpPr>
            <a:spLocks noGrp="1"/>
          </p:cNvSpPr>
          <p:nvPr>
            <p:ph type="sldNum" sz="quarter" idx="11"/>
          </p:nvPr>
        </p:nvSpPr>
        <p:spPr/>
        <p:txBody>
          <a:bodyPr/>
          <a:lstStyle/>
          <a:p>
            <a:fld id="{68087AFF-7F27-4719-9981-3EDAEACC8216}"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B98471-4F5F-4FF5-9142-7E8294ED6C27}"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7AFF-7F27-4719-9981-3EDAEACC82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B98471-4F5F-4FF5-9142-7E8294ED6C27}"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7AFF-7F27-4719-9981-3EDAEACC82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3B98471-4F5F-4FF5-9142-7E8294ED6C27}" type="datetimeFigureOut">
              <a:rPr lang="en-US" smtClean="0"/>
              <a:pPr/>
              <a:t>12/19/2013</a:t>
            </a:fld>
            <a:endParaRPr lang="en-US"/>
          </a:p>
        </p:txBody>
      </p:sp>
      <p:sp>
        <p:nvSpPr>
          <p:cNvPr id="15" name="Slide Number Placeholder 14"/>
          <p:cNvSpPr>
            <a:spLocks noGrp="1"/>
          </p:cNvSpPr>
          <p:nvPr>
            <p:ph type="sldNum" sz="quarter" idx="15"/>
          </p:nvPr>
        </p:nvSpPr>
        <p:spPr/>
        <p:txBody>
          <a:bodyPr/>
          <a:lstStyle>
            <a:lvl1pPr algn="ctr">
              <a:defRPr/>
            </a:lvl1pPr>
          </a:lstStyle>
          <a:p>
            <a:fld id="{68087AFF-7F27-4719-9981-3EDAEACC8216}"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98471-4F5F-4FF5-9142-7E8294ED6C27}"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7AFF-7F27-4719-9981-3EDAEACC8216}"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B98471-4F5F-4FF5-9142-7E8294ED6C27}" type="datetimeFigureOut">
              <a:rPr lang="en-US" smtClean="0"/>
              <a:pPr/>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7AFF-7F27-4719-9981-3EDAEACC821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087AFF-7F27-4719-9981-3EDAEACC8216}"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3B98471-4F5F-4FF5-9142-7E8294ED6C27}" type="datetimeFigureOut">
              <a:rPr lang="en-US" smtClean="0"/>
              <a:pPr/>
              <a:t>12/19/2013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B98471-4F5F-4FF5-9142-7E8294ED6C27}" type="datetimeFigureOut">
              <a:rPr lang="en-US" smtClean="0"/>
              <a:pPr/>
              <a:t>12/19/2013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87AFF-7F27-4719-9981-3EDAEACC821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98471-4F5F-4FF5-9142-7E8294ED6C27}" type="datetimeFigureOut">
              <a:rPr lang="en-US" smtClean="0"/>
              <a:pPr/>
              <a:t>12/19/2013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87AFF-7F27-4719-9981-3EDAEACC82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3B98471-4F5F-4FF5-9142-7E8294ED6C27}" type="datetimeFigureOut">
              <a:rPr lang="en-US" smtClean="0"/>
              <a:pPr/>
              <a:t>12/19/2013</a:t>
            </a:fld>
            <a:endParaRPr lang="en-US"/>
          </a:p>
        </p:txBody>
      </p:sp>
      <p:sp>
        <p:nvSpPr>
          <p:cNvPr id="9" name="Slide Number Placeholder 8"/>
          <p:cNvSpPr>
            <a:spLocks noGrp="1"/>
          </p:cNvSpPr>
          <p:nvPr>
            <p:ph type="sldNum" sz="quarter" idx="15"/>
          </p:nvPr>
        </p:nvSpPr>
        <p:spPr/>
        <p:txBody>
          <a:bodyPr/>
          <a:lstStyle/>
          <a:p>
            <a:fld id="{68087AFF-7F27-4719-9981-3EDAEACC8216}"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3B98471-4F5F-4FF5-9142-7E8294ED6C27}" type="datetimeFigureOut">
              <a:rPr lang="en-US" smtClean="0"/>
              <a:pPr/>
              <a:t>12/19/2013</a:t>
            </a:fld>
            <a:endParaRPr lang="en-US"/>
          </a:p>
        </p:txBody>
      </p:sp>
      <p:sp>
        <p:nvSpPr>
          <p:cNvPr id="9" name="Slide Number Placeholder 8"/>
          <p:cNvSpPr>
            <a:spLocks noGrp="1"/>
          </p:cNvSpPr>
          <p:nvPr>
            <p:ph type="sldNum" sz="quarter" idx="11"/>
          </p:nvPr>
        </p:nvSpPr>
        <p:spPr/>
        <p:txBody>
          <a:bodyPr/>
          <a:lstStyle/>
          <a:p>
            <a:fld id="{68087AFF-7F27-4719-9981-3EDAEACC8216}"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3B98471-4F5F-4FF5-9142-7E8294ED6C27}" type="datetimeFigureOut">
              <a:rPr lang="en-US" smtClean="0"/>
              <a:pPr/>
              <a:t>12/19/2013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8087AFF-7F27-4719-9981-3EDAEACC8216}"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6801"/>
            <a:ext cx="9144000" cy="4572000"/>
          </a:xfrm>
        </p:spPr>
        <p:txBody>
          <a:bodyPr>
            <a:noAutofit/>
          </a:bodyPr>
          <a:lstStyle/>
          <a:p>
            <a:r>
              <a:rPr lang="en-US" sz="7200" dirty="0" smtClean="0">
                <a:solidFill>
                  <a:srgbClr val="C00000"/>
                </a:solidFill>
                <a:latin typeface="Californian FB" pitchFamily="18" charset="0"/>
                <a:ea typeface="Adobe Heiti Std R" panose="020B0400000000000000" pitchFamily="34" charset="-128"/>
              </a:rPr>
              <a:t>ENERGY RESOURCES</a:t>
            </a:r>
            <a:r>
              <a:rPr lang="en-US" sz="8000" dirty="0" smtClean="0">
                <a:solidFill>
                  <a:srgbClr val="C00000"/>
                </a:solidFill>
                <a:latin typeface="Californian FB" pitchFamily="18" charset="0"/>
              </a:rPr>
              <a:t> </a:t>
            </a:r>
            <a:br>
              <a:rPr lang="en-US" sz="8000" dirty="0" smtClean="0">
                <a:solidFill>
                  <a:srgbClr val="C00000"/>
                </a:solidFill>
                <a:latin typeface="Californian FB" pitchFamily="18" charset="0"/>
              </a:rPr>
            </a:br>
            <a:r>
              <a:rPr sz="4000" smtClean="0">
                <a:solidFill>
                  <a:srgbClr val="C00000"/>
                </a:solidFill>
                <a:latin typeface="Californian FB" pitchFamily="18" charset="0"/>
              </a:rPr>
              <a:t>G.H.PATEL COLLEGE OF ENGG. &amp; TECH. (011), VALLABH VIDYANAGAR</a:t>
            </a:r>
            <a:br>
              <a:rPr sz="4000" smtClean="0">
                <a:solidFill>
                  <a:srgbClr val="C00000"/>
                </a:solidFill>
                <a:latin typeface="Californian FB" pitchFamily="18" charset="0"/>
              </a:rPr>
            </a:br>
            <a:r>
              <a:rPr sz="4000" smtClean="0">
                <a:solidFill>
                  <a:srgbClr val="C00000"/>
                </a:solidFill>
                <a:latin typeface="Californian FB" pitchFamily="18" charset="0"/>
              </a:rPr>
              <a:t>GUIDED BY PROF. SNEHAL POPLI</a:t>
            </a:r>
            <a:br>
              <a:rPr sz="4000" smtClean="0">
                <a:solidFill>
                  <a:srgbClr val="C00000"/>
                </a:solidFill>
                <a:latin typeface="Californian FB" pitchFamily="18" charset="0"/>
              </a:rPr>
            </a:br>
            <a:r>
              <a:rPr sz="4000" smtClean="0">
                <a:solidFill>
                  <a:srgbClr val="C00000"/>
                </a:solidFill>
                <a:latin typeface="Californian FB" pitchFamily="18" charset="0"/>
              </a:rPr>
              <a:t>CIVIL &amp; STRUCTURAL ENGG DEPT</a:t>
            </a:r>
            <a:br>
              <a:rPr sz="4000" smtClean="0">
                <a:solidFill>
                  <a:srgbClr val="C00000"/>
                </a:solidFill>
                <a:latin typeface="Californian FB" pitchFamily="18" charset="0"/>
              </a:rPr>
            </a:br>
            <a:endParaRPr lang="en-US" sz="4000" dirty="0">
              <a:solidFill>
                <a:srgbClr val="C00000"/>
              </a:solidFill>
              <a:latin typeface="Californian FB" pitchFamily="18" charset="0"/>
            </a:endParaRPr>
          </a:p>
        </p:txBody>
      </p:sp>
    </p:spTree>
    <p:extLst>
      <p:ext uri="{BB962C8B-B14F-4D97-AF65-F5344CB8AC3E}">
        <p14:creationId xmlns:p14="http://schemas.microsoft.com/office/powerpoint/2010/main" xmlns="" val="3635001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EASY TO STORE</a:t>
            </a:r>
          </a:p>
          <a:p>
            <a:r>
              <a:rPr lang="en-US" dirty="0" smtClean="0"/>
              <a:t>AVAILABLE IN HIGHLY CONCENTRATED FORM</a:t>
            </a:r>
          </a:p>
          <a:p>
            <a:r>
              <a:rPr lang="en-US" dirty="0" smtClean="0"/>
              <a:t>RELIABLE SUPPLY</a:t>
            </a:r>
          </a:p>
          <a:p>
            <a:r>
              <a:rPr lang="en-US" dirty="0" smtClean="0"/>
              <a:t>LOWER COST PER UNIT OF ENERGY PRODUCED AS THE TECHONOLOGY IS MATURED.</a:t>
            </a:r>
            <a:endParaRPr lang="en-US" dirty="0"/>
          </a:p>
        </p:txBody>
      </p:sp>
      <p:sp>
        <p:nvSpPr>
          <p:cNvPr id="2" name="Title 1"/>
          <p:cNvSpPr>
            <a:spLocks noGrp="1"/>
          </p:cNvSpPr>
          <p:nvPr>
            <p:ph type="title"/>
          </p:nvPr>
        </p:nvSpPr>
        <p:spPr/>
        <p:txBody>
          <a:bodyPr>
            <a:normAutofit fontScale="90000"/>
          </a:bodyPr>
          <a:lstStyle/>
          <a:p>
            <a:r>
              <a:rPr lang="en-US" dirty="0" smtClean="0">
                <a:solidFill>
                  <a:srgbClr val="00B0F0"/>
                </a:solidFill>
                <a:latin typeface="Mistral" pitchFamily="66" charset="0"/>
              </a:rPr>
              <a:t>ADVANTAGES OF CONVENTIONAL ENERGY SOURCES</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1469949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LIMITED SUPPLY AND WILL ONE DAY GET EXHAUSTED.</a:t>
            </a:r>
          </a:p>
          <a:p>
            <a:r>
              <a:rPr lang="en-US" dirty="0" smtClean="0"/>
              <a:t>HIGH RUNNING COST</a:t>
            </a:r>
          </a:p>
          <a:p>
            <a:r>
              <a:rPr lang="en-US" dirty="0" smtClean="0"/>
              <a:t>EXTRACTION OF FOSSIL FUELS CAUSE VARIOUS POLLUTION.</a:t>
            </a:r>
          </a:p>
          <a:p>
            <a:r>
              <a:rPr lang="en-US" dirty="0" smtClean="0"/>
              <a:t>HIGHLY POLLUTING.</a:t>
            </a:r>
          </a:p>
          <a:p>
            <a:r>
              <a:rPr lang="en-US" dirty="0" smtClean="0"/>
              <a:t>AVAILABLE IN FEW PLACES.</a:t>
            </a:r>
          </a:p>
          <a:p>
            <a:endParaRPr lang="en-US" dirty="0"/>
          </a:p>
        </p:txBody>
      </p:sp>
      <p:sp>
        <p:nvSpPr>
          <p:cNvPr id="2" name="Title 1"/>
          <p:cNvSpPr>
            <a:spLocks noGrp="1"/>
          </p:cNvSpPr>
          <p:nvPr>
            <p:ph type="title"/>
          </p:nvPr>
        </p:nvSpPr>
        <p:spPr/>
        <p:txBody>
          <a:bodyPr/>
          <a:lstStyle/>
          <a:p>
            <a:r>
              <a:rPr lang="en-US" dirty="0" smtClean="0">
                <a:solidFill>
                  <a:srgbClr val="00B0F0"/>
                </a:solidFill>
                <a:latin typeface="Mistral" pitchFamily="66" charset="0"/>
              </a:rPr>
              <a:t>DISADVANTAGES</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915731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3352800"/>
          </a:xfrm>
        </p:spPr>
        <p:txBody>
          <a:bodyPr/>
          <a:lstStyle/>
          <a:p>
            <a:r>
              <a:rPr lang="en-US" dirty="0" smtClean="0"/>
              <a:t>Coal based power plants are the major source of air pollution and also a source for thermal pollution.</a:t>
            </a:r>
          </a:p>
          <a:p>
            <a:r>
              <a:rPr lang="en-US" dirty="0" smtClean="0"/>
              <a:t>Coal are major contributors of green house gases and also pollutants responsible for acid rain.</a:t>
            </a:r>
          </a:p>
          <a:p>
            <a:endParaRPr lang="en-US" dirty="0"/>
          </a:p>
        </p:txBody>
      </p:sp>
      <p:sp>
        <p:nvSpPr>
          <p:cNvPr id="2" name="Title 1"/>
          <p:cNvSpPr>
            <a:spLocks noGrp="1"/>
          </p:cNvSpPr>
          <p:nvPr>
            <p:ph type="title"/>
          </p:nvPr>
        </p:nvSpPr>
        <p:spPr/>
        <p:txBody>
          <a:bodyPr>
            <a:normAutofit fontScale="90000"/>
          </a:bodyPr>
          <a:lstStyle/>
          <a:p>
            <a:r>
              <a:rPr lang="en-US" dirty="0" smtClean="0">
                <a:solidFill>
                  <a:srgbClr val="00B0F0"/>
                </a:solidFill>
                <a:latin typeface="Mistral" pitchFamily="66" charset="0"/>
              </a:rPr>
              <a:t>ENVIRONMENTAL IMPACT OF COAL BASED THERMAL 			POWER PLANT</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211089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The main emission of coal are carbon dioxide, oxide nitrogen, sulphur dioxide, fly ash and also traces of radioactive elements.</a:t>
            </a:r>
          </a:p>
          <a:p>
            <a:r>
              <a:rPr lang="en-US" sz="2400" dirty="0" smtClean="0"/>
              <a:t>Coal combustion is the emission of particulates that have serious impact on health.it can lead to increase problems like asthma, chronic, bronchitis, airway obstruction.</a:t>
            </a:r>
          </a:p>
          <a:p>
            <a:r>
              <a:rPr lang="en-US" sz="2400" dirty="0" smtClean="0"/>
              <a:t>Coal also contains low levels of uranium, thorium and other radio active isotopes whose release environment leads to radioactive contamination. A 1000 MW coal based power plant could release as much as 5.2 tons/year of uranium and 12.8 tons/year of thorium.</a:t>
            </a:r>
          </a:p>
        </p:txBody>
      </p:sp>
      <p:sp>
        <p:nvSpPr>
          <p:cNvPr id="2" name="Title 1"/>
          <p:cNvSpPr>
            <a:spLocks noGrp="1"/>
          </p:cNvSpPr>
          <p:nvPr>
            <p:ph type="title"/>
          </p:nvPr>
        </p:nvSpPr>
        <p:spPr/>
        <p:txBody>
          <a:bodyPr>
            <a:normAutofit/>
          </a:bodyPr>
          <a:lstStyle/>
          <a:p>
            <a:r>
              <a:rPr lang="en-US" dirty="0" smtClean="0">
                <a:solidFill>
                  <a:srgbClr val="00B0F0"/>
                </a:solidFill>
                <a:latin typeface="Mistral" pitchFamily="66" charset="0"/>
              </a:rPr>
              <a:t>Emission from thermal power plants</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1883212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nergy_resources.jpg"/>
          <p:cNvPicPr>
            <a:picLocks noGrp="1" noChangeAspect="1"/>
          </p:cNvPicPr>
          <p:nvPr>
            <p:ph idx="1"/>
          </p:nvPr>
        </p:nvPicPr>
        <p:blipFill>
          <a:blip r:embed="rId2"/>
          <a:stretch>
            <a:fillRect/>
          </a:stretch>
        </p:blipFill>
        <p:spPr>
          <a:xfrm>
            <a:off x="152400" y="152400"/>
            <a:ext cx="8763000" cy="6477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Nuclear power plants generate large amount of deadly radioactive waste.</a:t>
            </a:r>
          </a:p>
          <a:p>
            <a:r>
              <a:rPr lang="en-US" dirty="0" smtClean="0"/>
              <a:t>Nuclear waste produce in power plant it can cause many problem of all organism.</a:t>
            </a:r>
          </a:p>
          <a:p>
            <a:r>
              <a:rPr lang="en-US" dirty="0" smtClean="0"/>
              <a:t>All organisms are affected from the radioactive pollution. the effect may be somatic or </a:t>
            </a:r>
            <a:r>
              <a:rPr lang="en-US" dirty="0" err="1" smtClean="0"/>
              <a:t>grnrtic</a:t>
            </a:r>
            <a:r>
              <a:rPr lang="en-US" dirty="0" smtClean="0"/>
              <a:t> damage. The effect are cancer, shortening of life </a:t>
            </a:r>
            <a:r>
              <a:rPr lang="en-US" dirty="0" err="1" smtClean="0"/>
              <a:t>soan</a:t>
            </a:r>
            <a:r>
              <a:rPr lang="en-US" dirty="0" smtClean="0"/>
              <a:t>, mutation in the DNA, miscarriages, eye cataract etc.</a:t>
            </a:r>
            <a:endParaRPr lang="en-US" dirty="0"/>
          </a:p>
        </p:txBody>
      </p:sp>
      <p:sp>
        <p:nvSpPr>
          <p:cNvPr id="2" name="Title 1"/>
          <p:cNvSpPr>
            <a:spLocks noGrp="1"/>
          </p:cNvSpPr>
          <p:nvPr>
            <p:ph type="title"/>
          </p:nvPr>
        </p:nvSpPr>
        <p:spPr/>
        <p:txBody>
          <a:bodyPr>
            <a:normAutofit fontScale="90000"/>
          </a:bodyPr>
          <a:lstStyle/>
          <a:p>
            <a:r>
              <a:rPr lang="en-US" dirty="0" smtClean="0">
                <a:solidFill>
                  <a:srgbClr val="00B0F0"/>
                </a:solidFill>
                <a:latin typeface="Mistral" pitchFamily="66" charset="0"/>
              </a:rPr>
              <a:t>ENVIRONMENTAL IMPACTS OF NUCLEAR POWER   			PLANTS</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961021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pg"/>
          <p:cNvPicPr>
            <a:picLocks noGrp="1" noChangeAspect="1"/>
          </p:cNvPicPr>
          <p:nvPr>
            <p:ph idx="1"/>
          </p:nvPr>
        </p:nvPicPr>
        <p:blipFill>
          <a:blip r:embed="rId2"/>
          <a:stretch>
            <a:fillRect/>
          </a:stretch>
        </p:blipFill>
        <p:spPr>
          <a:xfrm>
            <a:off x="762000" y="3276600"/>
            <a:ext cx="7543800" cy="3172080"/>
          </a:xfrm>
        </p:spPr>
      </p:pic>
      <p:pic>
        <p:nvPicPr>
          <p:cNvPr id="5" name="Picture 4" descr="download (2).jpg"/>
          <p:cNvPicPr>
            <a:picLocks noChangeAspect="1"/>
          </p:cNvPicPr>
          <p:nvPr/>
        </p:nvPicPr>
        <p:blipFill>
          <a:blip r:embed="rId3"/>
          <a:stretch>
            <a:fillRect/>
          </a:stretch>
        </p:blipFill>
        <p:spPr>
          <a:xfrm>
            <a:off x="838200" y="381000"/>
            <a:ext cx="7315200" cy="2895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Hydropower</a:t>
            </a:r>
          </a:p>
          <a:p>
            <a:r>
              <a:rPr lang="en-US" dirty="0" smtClean="0"/>
              <a:t>Solar Energy</a:t>
            </a:r>
          </a:p>
          <a:p>
            <a:r>
              <a:rPr lang="en-US" dirty="0" smtClean="0"/>
              <a:t>Wind Energy</a:t>
            </a:r>
          </a:p>
          <a:p>
            <a:r>
              <a:rPr lang="en-US" dirty="0" smtClean="0"/>
              <a:t>Geo-Thermal Energy</a:t>
            </a:r>
          </a:p>
          <a:p>
            <a:r>
              <a:rPr lang="en-US" dirty="0" smtClean="0"/>
              <a:t>Tidal Energy</a:t>
            </a:r>
          </a:p>
          <a:p>
            <a:r>
              <a:rPr lang="en-US" dirty="0" smtClean="0"/>
              <a:t>Biomass Energy</a:t>
            </a:r>
          </a:p>
          <a:p>
            <a:r>
              <a:rPr lang="en-US" dirty="0" smtClean="0"/>
              <a:t>Hydrogen Energy  and  Fuel Energy</a:t>
            </a:r>
            <a:endParaRPr lang="en-US" dirty="0"/>
          </a:p>
        </p:txBody>
      </p:sp>
      <p:sp>
        <p:nvSpPr>
          <p:cNvPr id="3" name="Title 2"/>
          <p:cNvSpPr>
            <a:spLocks noGrp="1"/>
          </p:cNvSpPr>
          <p:nvPr>
            <p:ph type="title"/>
          </p:nvPr>
        </p:nvSpPr>
        <p:spPr/>
        <p:txBody>
          <a:bodyPr>
            <a:normAutofit/>
          </a:bodyPr>
          <a:lstStyle/>
          <a:p>
            <a:r>
              <a:rPr sz="3600" smtClean="0">
                <a:solidFill>
                  <a:srgbClr val="00B0F0"/>
                </a:solidFill>
                <a:latin typeface="Mistral" pitchFamily="66" charset="0"/>
              </a:rPr>
              <a:t>NON-CONVENTIONAL ENERGY RESOURCES</a:t>
            </a:r>
            <a:endParaRPr lang="en-US" sz="3600" dirty="0">
              <a:solidFill>
                <a:srgbClr val="00B0F0"/>
              </a:solidFill>
              <a:latin typeface="Mistral"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Wide availability</a:t>
            </a:r>
          </a:p>
          <a:p>
            <a:r>
              <a:rPr lang="en-US" dirty="0" smtClean="0"/>
              <a:t>Decentralized power production</a:t>
            </a:r>
          </a:p>
          <a:p>
            <a:r>
              <a:rPr lang="en-US" dirty="0" smtClean="0"/>
              <a:t>Available for the foreseeable future.</a:t>
            </a:r>
          </a:p>
          <a:p>
            <a:r>
              <a:rPr lang="en-US" dirty="0" smtClean="0"/>
              <a:t>Lower running cost</a:t>
            </a:r>
          </a:p>
          <a:p>
            <a:r>
              <a:rPr lang="en-US" dirty="0" smtClean="0"/>
              <a:t>Low pollution</a:t>
            </a:r>
          </a:p>
          <a:p>
            <a:endParaRPr lang="en-US" dirty="0" smtClean="0"/>
          </a:p>
        </p:txBody>
      </p:sp>
      <p:sp>
        <p:nvSpPr>
          <p:cNvPr id="2" name="Title 1"/>
          <p:cNvSpPr>
            <a:spLocks noGrp="1"/>
          </p:cNvSpPr>
          <p:nvPr>
            <p:ph type="title"/>
          </p:nvPr>
        </p:nvSpPr>
        <p:spPr>
          <a:xfrm>
            <a:off x="457200" y="274638"/>
            <a:ext cx="8305800" cy="1143000"/>
          </a:xfrm>
        </p:spPr>
        <p:txBody>
          <a:bodyPr>
            <a:normAutofit fontScale="90000"/>
          </a:bodyPr>
          <a:lstStyle/>
          <a:p>
            <a:r>
              <a:rPr lang="en-US" dirty="0">
                <a:solidFill>
                  <a:srgbClr val="00B0F0"/>
                </a:solidFill>
                <a:latin typeface="Mistral" pitchFamily="66" charset="0"/>
              </a:rPr>
              <a:t>ADVANTAGES </a:t>
            </a:r>
            <a:r>
              <a:rPr lang="en-US" dirty="0" smtClean="0">
                <a:solidFill>
                  <a:srgbClr val="00B0F0"/>
                </a:solidFill>
                <a:latin typeface="Mistral" pitchFamily="66" charset="0"/>
              </a:rPr>
              <a:t>OF NON-CONVENTIONAL </a:t>
            </a:r>
            <a:r>
              <a:rPr lang="en-US" dirty="0">
                <a:solidFill>
                  <a:srgbClr val="00B0F0"/>
                </a:solidFill>
                <a:latin typeface="Mistral" pitchFamily="66" charset="0"/>
              </a:rPr>
              <a:t>ENERGY </a:t>
            </a:r>
            <a:r>
              <a:rPr lang="en-US" dirty="0" smtClean="0">
                <a:solidFill>
                  <a:srgbClr val="00B0F0"/>
                </a:solidFill>
                <a:latin typeface="Mistral" pitchFamily="66" charset="0"/>
              </a:rPr>
              <a:t>				SOURCES</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2516421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Unreliable supply</a:t>
            </a:r>
          </a:p>
          <a:p>
            <a:r>
              <a:rPr lang="en-US" dirty="0" smtClean="0"/>
              <a:t>Very difficult to store</a:t>
            </a:r>
          </a:p>
          <a:p>
            <a:r>
              <a:rPr lang="en-US" dirty="0" smtClean="0"/>
              <a:t>Usually produce in small quantities</a:t>
            </a:r>
          </a:p>
          <a:p>
            <a:r>
              <a:rPr lang="en-US" dirty="0" smtClean="0"/>
              <a:t>Currently per unit cost of energy is more compared to other types.</a:t>
            </a:r>
          </a:p>
          <a:p>
            <a:endParaRPr lang="en-US" dirty="0"/>
          </a:p>
        </p:txBody>
      </p:sp>
      <p:sp>
        <p:nvSpPr>
          <p:cNvPr id="2" name="Title 1"/>
          <p:cNvSpPr>
            <a:spLocks noGrp="1"/>
          </p:cNvSpPr>
          <p:nvPr>
            <p:ph type="title"/>
          </p:nvPr>
        </p:nvSpPr>
        <p:spPr>
          <a:xfrm>
            <a:off x="381000" y="228600"/>
            <a:ext cx="8229600" cy="1219200"/>
          </a:xfrm>
        </p:spPr>
        <p:txBody>
          <a:bodyPr/>
          <a:lstStyle/>
          <a:p>
            <a:r>
              <a:rPr lang="en-US" dirty="0">
                <a:solidFill>
                  <a:srgbClr val="00B0F0"/>
                </a:solidFill>
                <a:latin typeface="Mistral" pitchFamily="66" charset="0"/>
              </a:rPr>
              <a:t>DISADVANTAGES</a:t>
            </a:r>
          </a:p>
        </p:txBody>
      </p:sp>
    </p:spTree>
    <p:extLst>
      <p:ext uri="{BB962C8B-B14F-4D97-AF65-F5344CB8AC3E}">
        <p14:creationId xmlns:p14="http://schemas.microsoft.com/office/powerpoint/2010/main" xmlns="" val="1037006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dirty="0" smtClean="0">
                <a:solidFill>
                  <a:srgbClr val="FFC000"/>
                </a:solidFill>
                <a:latin typeface="Chiller" pitchFamily="82" charset="0"/>
              </a:rPr>
              <a:t>29.</a:t>
            </a:r>
            <a:r>
              <a:rPr lang="en-US" sz="3600" dirty="0" smtClean="0">
                <a:latin typeface="Chiller" pitchFamily="82" charset="0"/>
              </a:rPr>
              <a:t>  </a:t>
            </a:r>
            <a:r>
              <a:rPr lang="en-US" sz="3600" dirty="0" smtClean="0">
                <a:solidFill>
                  <a:schemeClr val="bg2">
                    <a:lumMod val="40000"/>
                    <a:lumOff val="60000"/>
                  </a:schemeClr>
                </a:solidFill>
                <a:latin typeface="Chiller" pitchFamily="82" charset="0"/>
              </a:rPr>
              <a:t>YASH DALAL -130110119011</a:t>
            </a:r>
          </a:p>
          <a:p>
            <a:pPr marL="514350" indent="-514350">
              <a:buAutoNum type="arabicPeriod" startAt="30"/>
            </a:pPr>
            <a:r>
              <a:rPr lang="en-US" sz="3200" dirty="0" smtClean="0">
                <a:solidFill>
                  <a:schemeClr val="bg2">
                    <a:lumMod val="40000"/>
                    <a:lumOff val="60000"/>
                  </a:schemeClr>
                </a:solidFill>
                <a:latin typeface="Chiller" pitchFamily="82" charset="0"/>
              </a:rPr>
              <a:t> VINAY SUDANI- 130110119056</a:t>
            </a:r>
          </a:p>
          <a:p>
            <a:pPr marL="514350" indent="-514350">
              <a:buAutoNum type="arabicPeriod" startAt="30"/>
            </a:pPr>
            <a:r>
              <a:rPr lang="en-US" sz="3200" dirty="0" smtClean="0">
                <a:solidFill>
                  <a:schemeClr val="bg2">
                    <a:lumMod val="40000"/>
                    <a:lumOff val="60000"/>
                  </a:schemeClr>
                </a:solidFill>
                <a:latin typeface="Chiller" pitchFamily="82" charset="0"/>
              </a:rPr>
              <a:t> ARUN PATEL- 130110119035</a:t>
            </a:r>
          </a:p>
          <a:p>
            <a:pPr marL="514350" indent="-514350">
              <a:buAutoNum type="arabicPeriod" startAt="30"/>
            </a:pPr>
            <a:r>
              <a:rPr lang="en-US" sz="3200" dirty="0" smtClean="0">
                <a:solidFill>
                  <a:schemeClr val="bg2">
                    <a:lumMod val="40000"/>
                    <a:lumOff val="60000"/>
                  </a:schemeClr>
                </a:solidFill>
                <a:latin typeface="Chiller" pitchFamily="82" charset="0"/>
              </a:rPr>
              <a:t> PARIMAL PATEL - 130110119041</a:t>
            </a:r>
          </a:p>
          <a:p>
            <a:pPr marL="514350" indent="-514350">
              <a:buAutoNum type="arabicPeriod" startAt="30"/>
            </a:pPr>
            <a:r>
              <a:rPr lang="en-US" sz="3200" dirty="0" smtClean="0">
                <a:solidFill>
                  <a:schemeClr val="bg2">
                    <a:lumMod val="40000"/>
                    <a:lumOff val="60000"/>
                  </a:schemeClr>
                </a:solidFill>
                <a:latin typeface="Chiller" pitchFamily="82" charset="0"/>
              </a:rPr>
              <a:t> ADRIAN FERNANDIS- 130110119017</a:t>
            </a:r>
          </a:p>
          <a:p>
            <a:pPr marL="514350" indent="-514350">
              <a:buAutoNum type="arabicPeriod" startAt="30"/>
            </a:pPr>
            <a:r>
              <a:rPr lang="en-US" sz="3200" dirty="0" smtClean="0">
                <a:solidFill>
                  <a:schemeClr val="bg2">
                    <a:lumMod val="40000"/>
                    <a:lumOff val="60000"/>
                  </a:schemeClr>
                </a:solidFill>
                <a:latin typeface="Chiller" pitchFamily="82" charset="0"/>
              </a:rPr>
              <a:t> KARAN CHUNAVALA- 130110119009</a:t>
            </a:r>
          </a:p>
          <a:p>
            <a:pPr marL="514350" indent="-514350">
              <a:buAutoNum type="arabicPeriod" startAt="30"/>
            </a:pPr>
            <a:r>
              <a:rPr lang="en-US" sz="3200" dirty="0" smtClean="0">
                <a:solidFill>
                  <a:schemeClr val="bg2">
                    <a:lumMod val="40000"/>
                    <a:lumOff val="60000"/>
                  </a:schemeClr>
                </a:solidFill>
                <a:latin typeface="Chiller" pitchFamily="82" charset="0"/>
              </a:rPr>
              <a:t> PRATIK PARMAR- 130110119033</a:t>
            </a:r>
          </a:p>
        </p:txBody>
      </p:sp>
      <p:sp>
        <p:nvSpPr>
          <p:cNvPr id="2" name="Title 1"/>
          <p:cNvSpPr>
            <a:spLocks noGrp="1"/>
          </p:cNvSpPr>
          <p:nvPr>
            <p:ph type="title"/>
          </p:nvPr>
        </p:nvSpPr>
        <p:spPr/>
        <p:txBody>
          <a:bodyPr/>
          <a:lstStyle/>
          <a:p>
            <a:r>
              <a:rPr lang="en-US" dirty="0" smtClean="0">
                <a:solidFill>
                  <a:srgbClr val="00B0F0"/>
                </a:solidFill>
                <a:latin typeface="Matura MT Script Capitals" pitchFamily="66" charset="0"/>
              </a:rPr>
              <a:t>Group </a:t>
            </a:r>
            <a:r>
              <a:rPr smtClean="0">
                <a:solidFill>
                  <a:srgbClr val="00B0F0"/>
                </a:solidFill>
                <a:latin typeface="Matura MT Script Capitals" pitchFamily="66" charset="0"/>
              </a:rPr>
              <a:t>Members</a:t>
            </a:r>
            <a:endParaRPr lang="en-US" dirty="0">
              <a:solidFill>
                <a:srgbClr val="00B0F0"/>
              </a:solidFill>
              <a:latin typeface="Matura MT Script Capitals" pitchFamily="66" charset="0"/>
            </a:endParaRPr>
          </a:p>
        </p:txBody>
      </p:sp>
    </p:spTree>
    <p:extLst>
      <p:ext uri="{BB962C8B-B14F-4D97-AF65-F5344CB8AC3E}">
        <p14:creationId xmlns:p14="http://schemas.microsoft.com/office/powerpoint/2010/main" xmlns="" val="2257807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ter.jpg"/>
          <p:cNvPicPr>
            <a:picLocks noGrp="1" noChangeAspect="1"/>
          </p:cNvPicPr>
          <p:nvPr>
            <p:ph idx="1"/>
          </p:nvPr>
        </p:nvPicPr>
        <p:blipFill>
          <a:blip r:embed="rId2"/>
          <a:stretch>
            <a:fillRect/>
          </a:stretch>
        </p:blipFill>
        <p:spPr>
          <a:xfrm>
            <a:off x="609600" y="381000"/>
            <a:ext cx="7696200" cy="61722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Longer life</a:t>
            </a:r>
          </a:p>
          <a:p>
            <a:r>
              <a:rPr lang="en-US" dirty="0" smtClean="0"/>
              <a:t>Minimum operating staff.</a:t>
            </a:r>
          </a:p>
          <a:p>
            <a:r>
              <a:rPr lang="en-US" dirty="0" smtClean="0"/>
              <a:t>Can be started very quickly and stopped also.</a:t>
            </a:r>
          </a:p>
          <a:p>
            <a:r>
              <a:rPr lang="en-US" dirty="0" smtClean="0"/>
              <a:t>Saves scarce fuel reserves</a:t>
            </a:r>
          </a:p>
          <a:p>
            <a:r>
              <a:rPr lang="en-US" dirty="0" smtClean="0"/>
              <a:t>Non polluting and hence environmental friendly.</a:t>
            </a:r>
          </a:p>
          <a:p>
            <a:r>
              <a:rPr lang="en-US" dirty="0" smtClean="0"/>
              <a:t>Low cost of generation and maintenance</a:t>
            </a:r>
            <a:endParaRPr lang="en-US" dirty="0"/>
          </a:p>
        </p:txBody>
      </p:sp>
      <p:sp>
        <p:nvSpPr>
          <p:cNvPr id="2" name="Title 1"/>
          <p:cNvSpPr>
            <a:spLocks noGrp="1"/>
          </p:cNvSpPr>
          <p:nvPr>
            <p:ph type="title"/>
          </p:nvPr>
        </p:nvSpPr>
        <p:spPr/>
        <p:txBody>
          <a:bodyPr>
            <a:normAutofit/>
          </a:bodyPr>
          <a:lstStyle/>
          <a:p>
            <a:r>
              <a:rPr lang="en-US" dirty="0" smtClean="0">
                <a:solidFill>
                  <a:srgbClr val="00B0F0"/>
                </a:solidFill>
                <a:latin typeface="Mistral" pitchFamily="66" charset="0"/>
              </a:rPr>
              <a:t>ADVANTAGES OF HYDROPOWER</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1322010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886200"/>
          </a:xfrm>
        </p:spPr>
        <p:txBody>
          <a:bodyPr/>
          <a:lstStyle/>
          <a:p>
            <a:r>
              <a:rPr lang="en-US" dirty="0" smtClean="0"/>
              <a:t>Land acquisition</a:t>
            </a:r>
          </a:p>
          <a:p>
            <a:r>
              <a:rPr lang="en-US" dirty="0" smtClean="0"/>
              <a:t>Environmental aspects</a:t>
            </a:r>
          </a:p>
          <a:p>
            <a:r>
              <a:rPr lang="en-US" dirty="0" smtClean="0"/>
              <a:t>Rehabilitation</a:t>
            </a:r>
          </a:p>
          <a:p>
            <a:r>
              <a:rPr lang="en-US" dirty="0" smtClean="0"/>
              <a:t>Seismic activity</a:t>
            </a:r>
          </a:p>
          <a:p>
            <a:r>
              <a:rPr lang="en-US" dirty="0" smtClean="0"/>
              <a:t>Initial investment</a:t>
            </a:r>
          </a:p>
        </p:txBody>
      </p:sp>
      <p:sp>
        <p:nvSpPr>
          <p:cNvPr id="2" name="Title 1"/>
          <p:cNvSpPr>
            <a:spLocks noGrp="1"/>
          </p:cNvSpPr>
          <p:nvPr>
            <p:ph type="title"/>
          </p:nvPr>
        </p:nvSpPr>
        <p:spPr>
          <a:xfrm>
            <a:off x="457200" y="685800"/>
            <a:ext cx="8229600" cy="1447800"/>
          </a:xfrm>
        </p:spPr>
        <p:txBody>
          <a:bodyPr>
            <a:normAutofit/>
          </a:bodyPr>
          <a:lstStyle/>
          <a:p>
            <a:r>
              <a:rPr lang="en-US" dirty="0" smtClean="0">
                <a:solidFill>
                  <a:srgbClr val="00B0F0"/>
                </a:solidFill>
                <a:latin typeface="Mistral" pitchFamily="66" charset="0"/>
              </a:rPr>
              <a:t>PROBLEMS WHICH AFFECT THE HYDROPOWER 	         GENERATION IN INDIA </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1833718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8534400" cy="5181600"/>
          </a:xfrm>
        </p:spPr>
        <p:txBody>
          <a:bodyPr>
            <a:normAutofit fontScale="77500" lnSpcReduction="20000"/>
          </a:bodyPr>
          <a:lstStyle/>
          <a:p>
            <a:r>
              <a:rPr lang="en-US" dirty="0" smtClean="0"/>
              <a:t>INDIA IS IDEAL COMBINATION OF SOLAR ENERGY AND ITS USE.</a:t>
            </a:r>
          </a:p>
          <a:p>
            <a:r>
              <a:rPr lang="en-US" dirty="0" smtClean="0"/>
              <a:t>IN INDIA,THE DESERT OF GUJRAT IS MAIN PLACE FOR ACHIVING SOLAR ENERGY </a:t>
            </a:r>
          </a:p>
          <a:p>
            <a:r>
              <a:rPr lang="en-US" dirty="0" smtClean="0"/>
              <a:t>THAR DESERT CAN GENERATE 700 GW – 2100 GW</a:t>
            </a:r>
          </a:p>
          <a:p>
            <a:r>
              <a:rPr lang="en-US" dirty="0" smtClean="0"/>
              <a:t>INDIA WAS READY TO LAUNCH ITS NATIONAL SOLAR MISSION UNDER THE NATIONAL ACTION PLAN ON CLIMATE CHANGE WITH PLANS TO GENRATE 1000 MW OF POWER BY 2013.</a:t>
            </a:r>
          </a:p>
          <a:p>
            <a:r>
              <a:rPr lang="en-US" dirty="0" smtClean="0"/>
              <a:t>THE AMOUNT OF SOLAR ENERGY IS PRODUCE IN INDIA IS LESS THAN 1%</a:t>
            </a:r>
          </a:p>
          <a:p>
            <a:r>
              <a:rPr lang="en-US" dirty="0" smtClean="0"/>
              <a:t>HOWEVER ,AS OF OCTOMBER 2009 INDIA IS CURRENTLY RANKED NO ONE ALONG WITH USA IN TERMS OF SOLAR ENERGY PRODUCTION PER WATT INSTALLED.</a:t>
            </a:r>
          </a:p>
          <a:p>
            <a:r>
              <a:rPr lang="en-US" dirty="0" smtClean="0"/>
              <a:t>THE SOLAR ENERGY CONVERT INTO ELECTRIC ENERGY WITH THE TOOL OF SOLAR PANEL OF SOLAR CELL.</a:t>
            </a:r>
          </a:p>
          <a:p>
            <a:r>
              <a:rPr lang="en-US" dirty="0" smtClean="0"/>
              <a:t>IT IS CONVENTIONAL ENERGY ,RENEWABLE ENERGY AND POLLUTION LESS ENERGY </a:t>
            </a:r>
          </a:p>
        </p:txBody>
      </p:sp>
      <p:sp>
        <p:nvSpPr>
          <p:cNvPr id="2" name="Title 1"/>
          <p:cNvSpPr>
            <a:spLocks noGrp="1"/>
          </p:cNvSpPr>
          <p:nvPr>
            <p:ph type="title"/>
          </p:nvPr>
        </p:nvSpPr>
        <p:spPr/>
        <p:txBody>
          <a:bodyPr/>
          <a:lstStyle/>
          <a:p>
            <a:r>
              <a:rPr lang="en-US" dirty="0" smtClean="0">
                <a:solidFill>
                  <a:srgbClr val="00B0F0"/>
                </a:solidFill>
                <a:latin typeface="Mistral" pitchFamily="66" charset="0"/>
              </a:rPr>
              <a:t>			SOLAR ENERGY</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1665627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olar_energy1.jpg"/>
          <p:cNvPicPr>
            <a:picLocks noGrp="1" noChangeAspect="1"/>
          </p:cNvPicPr>
          <p:nvPr>
            <p:ph idx="1"/>
          </p:nvPr>
        </p:nvPicPr>
        <p:blipFill>
          <a:blip r:embed="rId2"/>
          <a:stretch>
            <a:fillRect/>
          </a:stretch>
        </p:blipFill>
        <p:spPr>
          <a:xfrm>
            <a:off x="990600" y="304800"/>
            <a:ext cx="6705600" cy="61722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524000"/>
          <a:ext cx="8229600" cy="4696460"/>
        </p:xfrm>
        <a:graphic>
          <a:graphicData uri="http://schemas.openxmlformats.org/drawingml/2006/table">
            <a:tbl>
              <a:tblPr firstRow="1" bandRow="1">
                <a:tableStyleId>{5C22544A-7EE6-4342-B048-85BDC9FD1C3A}</a:tableStyleId>
              </a:tblPr>
              <a:tblGrid>
                <a:gridCol w="4114800"/>
                <a:gridCol w="4114800"/>
              </a:tblGrid>
              <a:tr h="774700">
                <a:tc>
                  <a:txBody>
                    <a:bodyPr/>
                    <a:lstStyle/>
                    <a:p>
                      <a:r>
                        <a:rPr lang="en-US" sz="2400" dirty="0" smtClean="0"/>
                        <a:t>WATER</a:t>
                      </a:r>
                      <a:r>
                        <a:rPr lang="en-US" sz="2400" baseline="0" dirty="0" smtClean="0"/>
                        <a:t> HEATER(DOMESTIC)</a:t>
                      </a:r>
                      <a:endParaRPr lang="en-US" sz="2400" dirty="0"/>
                    </a:p>
                  </a:txBody>
                  <a:tcPr/>
                </a:tc>
                <a:tc>
                  <a:txBody>
                    <a:bodyPr/>
                    <a:lstStyle/>
                    <a:p>
                      <a:r>
                        <a:rPr lang="en-US" sz="2400" dirty="0" smtClean="0"/>
                        <a:t>10000</a:t>
                      </a:r>
                      <a:endParaRPr lang="en-US" sz="2400" dirty="0"/>
                    </a:p>
                  </a:txBody>
                  <a:tcPr/>
                </a:tc>
              </a:tr>
              <a:tr h="774700">
                <a:tc>
                  <a:txBody>
                    <a:bodyPr/>
                    <a:lstStyle/>
                    <a:p>
                      <a:r>
                        <a:rPr lang="en-US" sz="2400" dirty="0" smtClean="0"/>
                        <a:t>WATER</a:t>
                      </a:r>
                      <a:r>
                        <a:rPr lang="en-US" sz="2400" baseline="0" dirty="0" smtClean="0"/>
                        <a:t> HEATER </a:t>
                      </a:r>
                      <a:endParaRPr lang="en-US" sz="2400" dirty="0"/>
                    </a:p>
                  </a:txBody>
                  <a:tcPr/>
                </a:tc>
                <a:tc>
                  <a:txBody>
                    <a:bodyPr/>
                    <a:lstStyle/>
                    <a:p>
                      <a:r>
                        <a:rPr lang="en-US" sz="2400" dirty="0" smtClean="0"/>
                        <a:t>5000</a:t>
                      </a:r>
                      <a:endParaRPr lang="en-US" sz="2400" dirty="0"/>
                    </a:p>
                  </a:txBody>
                  <a:tcPr/>
                </a:tc>
              </a:tr>
              <a:tr h="774700">
                <a:tc>
                  <a:txBody>
                    <a:bodyPr/>
                    <a:lstStyle/>
                    <a:p>
                      <a:r>
                        <a:rPr lang="en-US" dirty="0" smtClean="0"/>
                        <a:t>SOLAR COOLERS</a:t>
                      </a:r>
                      <a:endParaRPr lang="en-US" dirty="0"/>
                    </a:p>
                  </a:txBody>
                  <a:tcPr/>
                </a:tc>
                <a:tc>
                  <a:txBody>
                    <a:bodyPr/>
                    <a:lstStyle/>
                    <a:p>
                      <a:r>
                        <a:rPr lang="en-US" dirty="0" smtClean="0"/>
                        <a:t>250000</a:t>
                      </a:r>
                      <a:endParaRPr lang="en-US" dirty="0"/>
                    </a:p>
                  </a:txBody>
                  <a:tcPr/>
                </a:tc>
              </a:tr>
              <a:tr h="774700">
                <a:tc>
                  <a:txBody>
                    <a:bodyPr/>
                    <a:lstStyle/>
                    <a:p>
                      <a:r>
                        <a:rPr lang="en-US" dirty="0" smtClean="0"/>
                        <a:t>SOLAR STILLS</a:t>
                      </a:r>
                      <a:endParaRPr lang="en-US" dirty="0"/>
                    </a:p>
                  </a:txBody>
                  <a:tcPr/>
                </a:tc>
                <a:tc>
                  <a:txBody>
                    <a:bodyPr/>
                    <a:lstStyle/>
                    <a:p>
                      <a:r>
                        <a:rPr lang="en-US" dirty="0" smtClean="0"/>
                        <a:t>10000</a:t>
                      </a:r>
                      <a:endParaRPr lang="en-US" dirty="0"/>
                    </a:p>
                  </a:txBody>
                  <a:tcPr/>
                </a:tc>
              </a:tr>
              <a:tr h="774700">
                <a:tc>
                  <a:txBody>
                    <a:bodyPr/>
                    <a:lstStyle/>
                    <a:p>
                      <a:r>
                        <a:rPr lang="en-US" dirty="0" smtClean="0"/>
                        <a:t>SOLAR HATS</a:t>
                      </a:r>
                      <a:endParaRPr lang="en-US" dirty="0"/>
                    </a:p>
                  </a:txBody>
                  <a:tcPr/>
                </a:tc>
                <a:tc>
                  <a:txBody>
                    <a:bodyPr/>
                    <a:lstStyle/>
                    <a:p>
                      <a:r>
                        <a:rPr lang="en-US" dirty="0" smtClean="0"/>
                        <a:t>200</a:t>
                      </a:r>
                      <a:endParaRPr lang="en-US" dirty="0"/>
                    </a:p>
                  </a:txBody>
                  <a:tcPr/>
                </a:tc>
              </a:tr>
              <a:tr h="774700">
                <a:tc>
                  <a:txBody>
                    <a:bodyPr/>
                    <a:lstStyle/>
                    <a:p>
                      <a:endParaRPr lang="en-US" dirty="0"/>
                    </a:p>
                  </a:txBody>
                  <a:tcPr/>
                </a:tc>
                <a:tc>
                  <a:txBody>
                    <a:bodyPr/>
                    <a:lstStyle/>
                    <a:p>
                      <a:endParaRPr lang="en-US" dirty="0"/>
                    </a:p>
                  </a:txBody>
                  <a:tcPr/>
                </a:tc>
              </a:tr>
            </a:tbl>
          </a:graphicData>
        </a:graphic>
      </p:graphicFrame>
      <p:sp>
        <p:nvSpPr>
          <p:cNvPr id="5" name="Title 4"/>
          <p:cNvSpPr>
            <a:spLocks noGrp="1"/>
          </p:cNvSpPr>
          <p:nvPr>
            <p:ph type="title"/>
          </p:nvPr>
        </p:nvSpPr>
        <p:spPr/>
        <p:txBody>
          <a:bodyPr>
            <a:normAutofit/>
          </a:bodyPr>
          <a:lstStyle/>
          <a:p>
            <a:r>
              <a:rPr lang="en-US" dirty="0" smtClean="0">
                <a:solidFill>
                  <a:srgbClr val="00B0F0"/>
                </a:solidFill>
                <a:latin typeface="Mistral" pitchFamily="66" charset="0"/>
              </a:rPr>
              <a:t>        SOLAR ENERGY SYSTEM USE IN INDIA</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35872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Solar water heating.</a:t>
            </a:r>
          </a:p>
          <a:p>
            <a:r>
              <a:rPr lang="en-US" dirty="0" smtClean="0"/>
              <a:t>Solar drying of agricultural and animal products.</a:t>
            </a:r>
          </a:p>
          <a:p>
            <a:r>
              <a:rPr lang="en-US" dirty="0" smtClean="0"/>
              <a:t>Solar distillation.</a:t>
            </a:r>
          </a:p>
          <a:p>
            <a:r>
              <a:rPr lang="en-US" dirty="0" smtClean="0"/>
              <a:t>Solar cookers.</a:t>
            </a:r>
          </a:p>
          <a:p>
            <a:r>
              <a:rPr lang="en-US" dirty="0" smtClean="0"/>
              <a:t>Solar engines for water pumping.</a:t>
            </a:r>
          </a:p>
          <a:p>
            <a:r>
              <a:rPr lang="en-US" dirty="0" smtClean="0"/>
              <a:t>Solar furnaces.</a:t>
            </a:r>
          </a:p>
          <a:p>
            <a:r>
              <a:rPr lang="en-US" dirty="0" smtClean="0"/>
              <a:t>Solar green houses.</a:t>
            </a:r>
          </a:p>
          <a:p>
            <a:endParaRPr lang="en-US" dirty="0" smtClean="0"/>
          </a:p>
        </p:txBody>
      </p:sp>
      <p:sp>
        <p:nvSpPr>
          <p:cNvPr id="2" name="Title 1"/>
          <p:cNvSpPr>
            <a:spLocks noGrp="1"/>
          </p:cNvSpPr>
          <p:nvPr>
            <p:ph type="title"/>
          </p:nvPr>
        </p:nvSpPr>
        <p:spPr/>
        <p:txBody>
          <a:bodyPr>
            <a:normAutofit/>
          </a:bodyPr>
          <a:lstStyle/>
          <a:p>
            <a:r>
              <a:rPr lang="en-US" dirty="0" smtClean="0">
                <a:solidFill>
                  <a:srgbClr val="00B0F0"/>
                </a:solidFill>
                <a:latin typeface="Mistral" pitchFamily="66" charset="0"/>
              </a:rPr>
              <a:t>       APPLICATION OF SOLAR ENERGY</a:t>
            </a:r>
            <a:endParaRPr lang="en-US" dirty="0">
              <a:solidFill>
                <a:srgbClr val="00B0F0"/>
              </a:solidFill>
              <a:latin typeface="Mistral" pitchFamily="66" charset="0"/>
            </a:endParaRPr>
          </a:p>
        </p:txBody>
      </p:sp>
      <p:pic>
        <p:nvPicPr>
          <p:cNvPr id="4" name="Picture 11" descr="solar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5562600" y="2590800"/>
            <a:ext cx="3309937" cy="38100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11269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Easy installation and maintenance.</a:t>
            </a:r>
          </a:p>
          <a:p>
            <a:r>
              <a:rPr lang="en-US" dirty="0" smtClean="0"/>
              <a:t>Absence of noise and other form of pollution.</a:t>
            </a:r>
          </a:p>
          <a:p>
            <a:r>
              <a:rPr lang="en-US" dirty="0" smtClean="0"/>
              <a:t>Long life of SPV systems make them favorable for use in remote and isolated areas, forest, hilly and desert regions.</a:t>
            </a:r>
          </a:p>
          <a:p>
            <a:endParaRPr lang="en-US" dirty="0"/>
          </a:p>
        </p:txBody>
      </p:sp>
      <p:sp>
        <p:nvSpPr>
          <p:cNvPr id="2" name="Title 1"/>
          <p:cNvSpPr>
            <a:spLocks noGrp="1"/>
          </p:cNvSpPr>
          <p:nvPr>
            <p:ph type="title"/>
          </p:nvPr>
        </p:nvSpPr>
        <p:spPr/>
        <p:txBody>
          <a:bodyPr/>
          <a:lstStyle/>
          <a:p>
            <a:r>
              <a:rPr lang="en-US" dirty="0" smtClean="0">
                <a:solidFill>
                  <a:srgbClr val="00B0F0"/>
                </a:solidFill>
                <a:latin typeface="Mistral" pitchFamily="66" charset="0"/>
              </a:rPr>
              <a:t>  ADVANTAGES</a:t>
            </a:r>
            <a:endParaRPr lang="en-US" dirty="0">
              <a:solidFill>
                <a:srgbClr val="00B0F0"/>
              </a:solidFill>
              <a:latin typeface="Mistral" pitchFamily="66" charset="0"/>
            </a:endParaRPr>
          </a:p>
        </p:txBody>
      </p:sp>
      <p:pic>
        <p:nvPicPr>
          <p:cNvPr id="4" name="Picture 5" descr="su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5257800" y="3581400"/>
            <a:ext cx="3124200" cy="27368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674622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25).jpg"/>
          <p:cNvPicPr>
            <a:picLocks noGrp="1" noChangeAspect="1"/>
          </p:cNvPicPr>
          <p:nvPr>
            <p:ph idx="1"/>
          </p:nvPr>
        </p:nvPicPr>
        <p:blipFill>
          <a:blip r:embed="rId2"/>
          <a:stretch>
            <a:fillRect/>
          </a:stretch>
        </p:blipFill>
        <p:spPr>
          <a:xfrm>
            <a:off x="914400" y="838200"/>
            <a:ext cx="6934200" cy="50292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Amount of sunlight that arrives at the earth’s surface is not constant. It depends on location, time of day, time of year and weather conditions.</a:t>
            </a:r>
          </a:p>
          <a:p>
            <a:r>
              <a:rPr lang="en-US" dirty="0" smtClean="0"/>
              <a:t>Uncertainty of availability of solar </a:t>
            </a:r>
            <a:r>
              <a:rPr lang="en-US" dirty="0" err="1" smtClean="0"/>
              <a:t>enengy</a:t>
            </a:r>
            <a:r>
              <a:rPr lang="en-US" dirty="0" smtClean="0"/>
              <a:t> due to clouds, wind, rainfall etc.</a:t>
            </a:r>
            <a:endParaRPr lang="en-US" dirty="0"/>
          </a:p>
        </p:txBody>
      </p:sp>
      <p:sp>
        <p:nvSpPr>
          <p:cNvPr id="2" name="Title 1"/>
          <p:cNvSpPr>
            <a:spLocks noGrp="1"/>
          </p:cNvSpPr>
          <p:nvPr>
            <p:ph type="title"/>
          </p:nvPr>
        </p:nvSpPr>
        <p:spPr/>
        <p:txBody>
          <a:bodyPr/>
          <a:lstStyle/>
          <a:p>
            <a:r>
              <a:rPr lang="en-US" dirty="0" smtClean="0">
                <a:solidFill>
                  <a:srgbClr val="00B0F0"/>
                </a:solidFill>
                <a:latin typeface="Mistral" pitchFamily="66" charset="0"/>
              </a:rPr>
              <a:t> LIMITATIONS</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1556825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Energy = Working capacity</a:t>
            </a:r>
          </a:p>
          <a:p>
            <a:r>
              <a:rPr lang="en-US" dirty="0" smtClean="0"/>
              <a:t>All types of work like ,pushing, pulling and </a:t>
            </a:r>
            <a:r>
              <a:rPr lang="en-US" dirty="0" err="1" smtClean="0"/>
              <a:t>etc</a:t>
            </a:r>
            <a:endParaRPr lang="en-US" dirty="0" smtClean="0"/>
          </a:p>
          <a:p>
            <a:r>
              <a:rPr lang="en-US" dirty="0" smtClean="0"/>
              <a:t>Forms of Energy </a:t>
            </a:r>
          </a:p>
          <a:p>
            <a:pPr marL="514350" indent="-514350">
              <a:buFont typeface="+mj-lt"/>
              <a:buAutoNum type="arabicPeriod"/>
            </a:pPr>
            <a:r>
              <a:rPr lang="en-US" dirty="0" smtClean="0"/>
              <a:t>Mechanical</a:t>
            </a:r>
          </a:p>
          <a:p>
            <a:pPr marL="514350" indent="-514350">
              <a:buFont typeface="+mj-lt"/>
              <a:buAutoNum type="arabicPeriod"/>
            </a:pPr>
            <a:r>
              <a:rPr lang="en-US" dirty="0" smtClean="0"/>
              <a:t>Thermal</a:t>
            </a:r>
          </a:p>
          <a:p>
            <a:pPr marL="514350" indent="-514350">
              <a:buFont typeface="+mj-lt"/>
              <a:buAutoNum type="arabicPeriod"/>
            </a:pPr>
            <a:r>
              <a:rPr lang="en-US" dirty="0" smtClean="0"/>
              <a:t>Chemical</a:t>
            </a:r>
          </a:p>
          <a:p>
            <a:pPr marL="514350" indent="-514350">
              <a:buFont typeface="+mj-lt"/>
              <a:buAutoNum type="arabicPeriod"/>
            </a:pPr>
            <a:r>
              <a:rPr lang="en-US" dirty="0" smtClean="0"/>
              <a:t>Biological      </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solidFill>
                  <a:srgbClr val="00B0F0"/>
                </a:solidFill>
                <a:latin typeface="Matura MT Script Capitals" pitchFamily="66" charset="0"/>
              </a:rPr>
              <a:t>Introduction</a:t>
            </a:r>
            <a:endParaRPr lang="en-US" dirty="0">
              <a:solidFill>
                <a:srgbClr val="00B0F0"/>
              </a:solidFill>
              <a:latin typeface="Matura MT Script Capitals" pitchFamily="66" charset="0"/>
            </a:endParaRPr>
          </a:p>
        </p:txBody>
      </p:sp>
    </p:spTree>
    <p:extLst>
      <p:ext uri="{BB962C8B-B14F-4D97-AF65-F5344CB8AC3E}">
        <p14:creationId xmlns:p14="http://schemas.microsoft.com/office/powerpoint/2010/main" xmlns="" val="958104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2667000" y="-76200"/>
            <a:ext cx="8229600" cy="1143000"/>
          </a:xfrm>
        </p:spPr>
        <p:txBody>
          <a:bodyPr/>
          <a:lstStyle/>
          <a:p>
            <a:r>
              <a:rPr lang="en-US" dirty="0">
                <a:solidFill>
                  <a:srgbClr val="F5F50D"/>
                </a:solidFill>
              </a:rPr>
              <a:t>Power Towers</a:t>
            </a:r>
          </a:p>
        </p:txBody>
      </p:sp>
      <p:graphicFrame>
        <p:nvGraphicFramePr>
          <p:cNvPr id="6" name="Content Placeholder 4"/>
          <p:cNvGraphicFramePr>
            <a:graphicFrameLocks noChangeAspect="1"/>
          </p:cNvGraphicFramePr>
          <p:nvPr>
            <p:extLst>
              <p:ext uri="{D42A27DB-BD31-4B8C-83A1-F6EECF244321}">
                <p14:modId xmlns:p14="http://schemas.microsoft.com/office/powerpoint/2010/main" xmlns="" val="1505846885"/>
              </p:ext>
            </p:extLst>
          </p:nvPr>
        </p:nvGraphicFramePr>
        <p:xfrm>
          <a:off x="1676400" y="1295400"/>
          <a:ext cx="5705475" cy="4525963"/>
        </p:xfrm>
        <a:graphic>
          <a:graphicData uri="http://schemas.openxmlformats.org/presentationml/2006/ole">
            <p:oleObj spid="_x0000_s1032" name="Bitmap Image" r:id="rId3" imgW="4285714" imgH="3400900" progId="PBrush">
              <p:embed/>
            </p:oleObj>
          </a:graphicData>
        </a:graphic>
      </p:graphicFrame>
      <p:sp>
        <p:nvSpPr>
          <p:cNvPr id="7" name="Text Box 5"/>
          <p:cNvSpPr txBox="1">
            <a:spLocks noChangeArrowheads="1"/>
          </p:cNvSpPr>
          <p:nvPr/>
        </p:nvSpPr>
        <p:spPr bwMode="auto">
          <a:xfrm>
            <a:off x="1828800" y="5943600"/>
            <a:ext cx="6248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solidFill>
                  <a:schemeClr val="tx1"/>
                </a:solidFill>
                <a:effectLst/>
              </a:rPr>
              <a:t>Power tower in Barstow, California.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971800"/>
            <a:ext cx="8229600" cy="4572000"/>
          </a:xfrm>
        </p:spPr>
        <p:txBody>
          <a:bodyPr/>
          <a:lstStyle/>
          <a:p>
            <a:r>
              <a:rPr lang="en-US" dirty="0" smtClean="0"/>
              <a:t>WIND ENERGY POTENTIAL , IN INDIA IS 25000 MW </a:t>
            </a:r>
          </a:p>
          <a:p>
            <a:r>
              <a:rPr lang="en-US" dirty="0" smtClean="0"/>
              <a:t>ABOUT 6000 MW IS LOCATED IN TAMIL NADU AND 5000 MW IN GUJARAT </a:t>
            </a:r>
            <a:endParaRPr lang="en-US" dirty="0"/>
          </a:p>
        </p:txBody>
      </p:sp>
      <p:sp>
        <p:nvSpPr>
          <p:cNvPr id="2" name="Title 1"/>
          <p:cNvSpPr>
            <a:spLocks noGrp="1"/>
          </p:cNvSpPr>
          <p:nvPr>
            <p:ph type="title"/>
          </p:nvPr>
        </p:nvSpPr>
        <p:spPr/>
        <p:txBody>
          <a:bodyPr/>
          <a:lstStyle/>
          <a:p>
            <a:r>
              <a:rPr lang="en-US" dirty="0" smtClean="0">
                <a:solidFill>
                  <a:srgbClr val="00B0F0"/>
                </a:solidFill>
                <a:latin typeface="Mistral" pitchFamily="66" charset="0"/>
              </a:rPr>
              <a:t>                       WIND ENERGY  </a:t>
            </a:r>
            <a:endParaRPr lang="en-US" dirty="0">
              <a:solidFill>
                <a:srgbClr val="00B0F0"/>
              </a:solidFill>
              <a:latin typeface="Mistral" pitchFamily="66" charset="0"/>
            </a:endParaRPr>
          </a:p>
        </p:txBody>
      </p:sp>
      <p:sp>
        <p:nvSpPr>
          <p:cNvPr id="3" name="TextBox 2"/>
          <p:cNvSpPr txBox="1"/>
          <p:nvPr/>
        </p:nvSpPr>
        <p:spPr>
          <a:xfrm>
            <a:off x="3048000" y="1524000"/>
            <a:ext cx="6248400" cy="523220"/>
          </a:xfrm>
          <a:prstGeom prst="rect">
            <a:avLst/>
          </a:prstGeom>
          <a:noFill/>
        </p:spPr>
        <p:txBody>
          <a:bodyPr wrap="square" rtlCol="0">
            <a:spAutoFit/>
          </a:bodyPr>
          <a:lstStyle/>
          <a:p>
            <a:r>
              <a:rPr lang="en-US" sz="2800" dirty="0" smtClean="0">
                <a:solidFill>
                  <a:srgbClr val="002060"/>
                </a:solidFill>
              </a:rPr>
              <a:t>It Blows You Away</a:t>
            </a:r>
            <a:endParaRPr lang="en-US" sz="2800" dirty="0">
              <a:solidFill>
                <a:srgbClr val="002060"/>
              </a:solidFill>
            </a:endParaRPr>
          </a:p>
        </p:txBody>
      </p:sp>
    </p:spTree>
    <p:extLst>
      <p:ext uri="{BB962C8B-B14F-4D97-AF65-F5344CB8AC3E}">
        <p14:creationId xmlns:p14="http://schemas.microsoft.com/office/powerpoint/2010/main" xmlns="" val="3587417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4).jpg"/>
          <p:cNvPicPr>
            <a:picLocks noGrp="1" noChangeAspect="1"/>
          </p:cNvPicPr>
          <p:nvPr>
            <p:ph idx="1"/>
          </p:nvPr>
        </p:nvPicPr>
        <p:blipFill>
          <a:blip r:embed="rId2"/>
          <a:stretch>
            <a:fillRect/>
          </a:stretch>
        </p:blipFill>
        <p:spPr>
          <a:xfrm>
            <a:off x="685800" y="457200"/>
            <a:ext cx="7629821" cy="5715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525963"/>
          </a:xfrm>
        </p:spPr>
        <p:txBody>
          <a:bodyPr/>
          <a:lstStyle/>
          <a:p>
            <a:r>
              <a:rPr lang="en-US" dirty="0" smtClean="0"/>
              <a:t>Multiblade type wind mill</a:t>
            </a:r>
          </a:p>
          <a:p>
            <a:r>
              <a:rPr lang="en-US" dirty="0" smtClean="0"/>
              <a:t>Sail </a:t>
            </a:r>
            <a:r>
              <a:rPr lang="en-US" dirty="0"/>
              <a:t>type wind </a:t>
            </a:r>
            <a:r>
              <a:rPr lang="en-US" dirty="0" smtClean="0"/>
              <a:t>mill</a:t>
            </a:r>
          </a:p>
          <a:p>
            <a:r>
              <a:rPr lang="en-US" dirty="0" smtClean="0"/>
              <a:t>Propeller </a:t>
            </a:r>
            <a:r>
              <a:rPr lang="en-US" dirty="0"/>
              <a:t>type wind </a:t>
            </a:r>
            <a:r>
              <a:rPr lang="en-US" dirty="0" smtClean="0"/>
              <a:t>mill</a:t>
            </a:r>
          </a:p>
          <a:p>
            <a:r>
              <a:rPr lang="en-US" dirty="0" smtClean="0"/>
              <a:t>Savonius </a:t>
            </a:r>
            <a:r>
              <a:rPr lang="en-US" dirty="0"/>
              <a:t>type wind </a:t>
            </a:r>
            <a:r>
              <a:rPr lang="en-US" dirty="0" smtClean="0"/>
              <a:t>mill</a:t>
            </a:r>
            <a:endParaRPr lang="en-US" dirty="0"/>
          </a:p>
          <a:p>
            <a:r>
              <a:rPr lang="en-US" dirty="0" smtClean="0"/>
              <a:t>Darrieus </a:t>
            </a:r>
            <a:r>
              <a:rPr lang="en-US" dirty="0"/>
              <a:t>type wind mill</a:t>
            </a:r>
          </a:p>
        </p:txBody>
      </p:sp>
      <p:sp>
        <p:nvSpPr>
          <p:cNvPr id="2" name="Title 1"/>
          <p:cNvSpPr>
            <a:spLocks noGrp="1"/>
          </p:cNvSpPr>
          <p:nvPr>
            <p:ph type="title"/>
          </p:nvPr>
        </p:nvSpPr>
        <p:spPr/>
        <p:txBody>
          <a:bodyPr/>
          <a:lstStyle/>
          <a:p>
            <a:r>
              <a:rPr lang="en-US" dirty="0" smtClean="0">
                <a:solidFill>
                  <a:srgbClr val="00B0F0"/>
                </a:solidFill>
                <a:latin typeface="Mistral" pitchFamily="66" charset="0"/>
              </a:rPr>
              <a:t>TYPES OF WIND MILLS		</a:t>
            </a:r>
            <a:endParaRPr lang="en-US" dirty="0">
              <a:solidFill>
                <a:srgbClr val="00B0F0"/>
              </a:solidFill>
              <a:latin typeface="Mistral" pitchFamily="66" charset="0"/>
            </a:endParaRPr>
          </a:p>
        </p:txBody>
      </p:sp>
      <p:pic>
        <p:nvPicPr>
          <p:cNvPr id="4" name="Picture 8" descr="win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5486400" y="457200"/>
            <a:ext cx="3276600" cy="6019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62703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lstStyle/>
          <a:p>
            <a:r>
              <a:rPr lang="en-US" dirty="0" smtClean="0"/>
              <a:t>Non polluting and environment. friendly source if energy</a:t>
            </a:r>
          </a:p>
          <a:p>
            <a:r>
              <a:rPr lang="en-US" dirty="0" smtClean="0"/>
              <a:t>Important renewable and sustainable source of energy.</a:t>
            </a:r>
          </a:p>
          <a:p>
            <a:r>
              <a:rPr lang="en-US" dirty="0" smtClean="0"/>
              <a:t>Generation period is low.</a:t>
            </a:r>
          </a:p>
          <a:p>
            <a:r>
              <a:rPr lang="en-US" dirty="0" smtClean="0"/>
              <a:t>Cheaper.</a:t>
            </a:r>
          </a:p>
          <a:p>
            <a:r>
              <a:rPr lang="en-US" dirty="0" smtClean="0"/>
              <a:t>Easily available in many off-shore , on-shore and remote areas.</a:t>
            </a:r>
            <a:endParaRPr lang="en-US" dirty="0"/>
          </a:p>
        </p:txBody>
      </p:sp>
      <p:sp>
        <p:nvSpPr>
          <p:cNvPr id="2" name="Title 1"/>
          <p:cNvSpPr>
            <a:spLocks noGrp="1"/>
          </p:cNvSpPr>
          <p:nvPr>
            <p:ph type="title"/>
          </p:nvPr>
        </p:nvSpPr>
        <p:spPr/>
        <p:txBody>
          <a:bodyPr>
            <a:normAutofit/>
          </a:bodyPr>
          <a:lstStyle/>
          <a:p>
            <a:r>
              <a:rPr lang="en-US" dirty="0" smtClean="0">
                <a:solidFill>
                  <a:srgbClr val="00B0F0"/>
                </a:solidFill>
                <a:latin typeface="Mistral" pitchFamily="66" charset="0"/>
              </a:rPr>
              <a:t>ADVANTAGES OF WIND MILLS</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3604092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26).jpg"/>
          <p:cNvPicPr>
            <a:picLocks noGrp="1" noChangeAspect="1"/>
          </p:cNvPicPr>
          <p:nvPr>
            <p:ph idx="1"/>
          </p:nvPr>
        </p:nvPicPr>
        <p:blipFill>
          <a:blip r:embed="rId2"/>
          <a:stretch>
            <a:fillRect/>
          </a:stretch>
        </p:blipFill>
        <p:spPr>
          <a:xfrm>
            <a:off x="609600" y="762000"/>
            <a:ext cx="7772400" cy="5168516"/>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Low energy density.</a:t>
            </a:r>
          </a:p>
          <a:p>
            <a:r>
              <a:rPr lang="en-US" dirty="0" smtClean="0"/>
              <a:t>Favourable in geographic locations which are away from cities.</a:t>
            </a:r>
          </a:p>
          <a:p>
            <a:r>
              <a:rPr lang="en-US" dirty="0" smtClean="0"/>
              <a:t>Variable, unsteady, irregular, intermittent,  erratic and dangerous.</a:t>
            </a:r>
          </a:p>
          <a:p>
            <a:r>
              <a:rPr lang="en-US" dirty="0" smtClean="0"/>
              <a:t>Wind turbine design, manufacture and installation have proved to be complex due to widely varying atmospheric conditions.</a:t>
            </a:r>
          </a:p>
          <a:p>
            <a:r>
              <a:rPr lang="en-US" dirty="0" smtClean="0"/>
              <a:t>Located only in vast open areas.</a:t>
            </a:r>
          </a:p>
          <a:p>
            <a:r>
              <a:rPr lang="en-US" dirty="0" smtClean="0"/>
              <a:t>Economical only on a small scale.</a:t>
            </a:r>
            <a:endParaRPr lang="en-US" dirty="0"/>
          </a:p>
        </p:txBody>
      </p:sp>
      <p:sp>
        <p:nvSpPr>
          <p:cNvPr id="2" name="Title 1"/>
          <p:cNvSpPr>
            <a:spLocks noGrp="1"/>
          </p:cNvSpPr>
          <p:nvPr>
            <p:ph type="title"/>
          </p:nvPr>
        </p:nvSpPr>
        <p:spPr/>
        <p:txBody>
          <a:bodyPr>
            <a:normAutofit/>
          </a:bodyPr>
          <a:lstStyle/>
          <a:p>
            <a:r>
              <a:rPr lang="en-US" dirty="0" smtClean="0">
                <a:solidFill>
                  <a:srgbClr val="00B0F0"/>
                </a:solidFill>
                <a:latin typeface="Mistral" pitchFamily="66" charset="0"/>
              </a:rPr>
              <a:t>LIMITATIONS	</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65829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581399"/>
          </a:xfrm>
        </p:spPr>
        <p:txBody>
          <a:bodyPr/>
          <a:lstStyle/>
          <a:p>
            <a:r>
              <a:rPr lang="en-US" dirty="0" smtClean="0"/>
              <a:t>Biomass , defined as living matter or its residues.</a:t>
            </a:r>
          </a:p>
          <a:p>
            <a:r>
              <a:rPr lang="en-US" dirty="0" smtClean="0"/>
              <a:t>It includes all the new plant growth, residues and biodegradable organic effluents from industries like sugar ,slaughter house, meat packing plants, distilleries etc.</a:t>
            </a:r>
            <a:endParaRPr lang="en-US" dirty="0"/>
          </a:p>
        </p:txBody>
      </p:sp>
      <p:sp>
        <p:nvSpPr>
          <p:cNvPr id="2" name="Title 1"/>
          <p:cNvSpPr>
            <a:spLocks noGrp="1"/>
          </p:cNvSpPr>
          <p:nvPr>
            <p:ph type="title"/>
          </p:nvPr>
        </p:nvSpPr>
        <p:spPr/>
        <p:txBody>
          <a:bodyPr/>
          <a:lstStyle/>
          <a:p>
            <a:r>
              <a:rPr lang="en-US" dirty="0" smtClean="0">
                <a:solidFill>
                  <a:srgbClr val="00B0F0"/>
                </a:solidFill>
                <a:latin typeface="Mistral" pitchFamily="66" charset="0"/>
              </a:rPr>
              <a:t>                   BIO MASS ENERGY</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2519178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28).jpg"/>
          <p:cNvPicPr>
            <a:picLocks noGrp="1" noChangeAspect="1"/>
          </p:cNvPicPr>
          <p:nvPr>
            <p:ph idx="1"/>
          </p:nvPr>
        </p:nvPicPr>
        <p:blipFill>
          <a:blip r:embed="rId2"/>
          <a:stretch>
            <a:fillRect/>
          </a:stretch>
        </p:blipFill>
        <p:spPr>
          <a:xfrm>
            <a:off x="304800" y="838200"/>
            <a:ext cx="4724400" cy="4876800"/>
          </a:xfrm>
        </p:spPr>
      </p:pic>
      <p:pic>
        <p:nvPicPr>
          <p:cNvPr id="5" name="Picture 4" descr="images (27).jpg"/>
          <p:cNvPicPr>
            <a:picLocks noChangeAspect="1"/>
          </p:cNvPicPr>
          <p:nvPr/>
        </p:nvPicPr>
        <p:blipFill>
          <a:blip r:embed="rId3"/>
          <a:stretch>
            <a:fillRect/>
          </a:stretch>
        </p:blipFill>
        <p:spPr>
          <a:xfrm>
            <a:off x="5257800" y="1219200"/>
            <a:ext cx="3319917" cy="3810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1) Biomass in its traditional solid mass (wood and agricultural residue)</a:t>
            </a:r>
          </a:p>
          <a:p>
            <a:r>
              <a:rPr lang="en-US" dirty="0" smtClean="0"/>
              <a:t>2) Biomass in non traditional from (converted to liquid fuels).</a:t>
            </a:r>
          </a:p>
          <a:p>
            <a:r>
              <a:rPr lang="en-US" dirty="0" smtClean="0"/>
              <a:t>3) To ferment the biomass anaerobically to obtain a gaseous fuel called biogas.</a:t>
            </a:r>
          </a:p>
          <a:p>
            <a:r>
              <a:rPr lang="en-US" dirty="0"/>
              <a:t> </a:t>
            </a:r>
            <a:r>
              <a:rPr lang="en-US" dirty="0" smtClean="0"/>
              <a:t>     BIOGAS                  55 to 65%   CH</a:t>
            </a:r>
            <a:r>
              <a:rPr lang="en-US" sz="1800" dirty="0" smtClean="0"/>
              <a:t>4</a:t>
            </a:r>
            <a:endParaRPr lang="en-US" dirty="0" smtClean="0"/>
          </a:p>
          <a:p>
            <a:pPr marL="0" indent="0">
              <a:buNone/>
            </a:pPr>
            <a:r>
              <a:rPr lang="en-US" dirty="0" smtClean="0"/>
              <a:t>                                          30 to 40%   Co</a:t>
            </a:r>
            <a:r>
              <a:rPr lang="en-US" sz="1800" dirty="0" smtClean="0"/>
              <a:t>2</a:t>
            </a:r>
          </a:p>
          <a:p>
            <a:pPr marL="0" indent="0">
              <a:buNone/>
            </a:pPr>
            <a:r>
              <a:rPr lang="en-US" sz="1800" dirty="0" smtClean="0"/>
              <a:t>                                                                          </a:t>
            </a:r>
            <a:r>
              <a:rPr lang="en-US" dirty="0" smtClean="0"/>
              <a:t>Rest  --   Impurities </a:t>
            </a:r>
          </a:p>
          <a:p>
            <a:pPr marL="0" indent="0">
              <a:buNone/>
            </a:pPr>
            <a:r>
              <a:rPr lang="en-US" dirty="0"/>
              <a:t> </a:t>
            </a:r>
            <a:r>
              <a:rPr lang="en-US" dirty="0" smtClean="0"/>
              <a:t>                                                         i.e.  H</a:t>
            </a:r>
            <a:r>
              <a:rPr lang="en-US" sz="2200" dirty="0" smtClean="0"/>
              <a:t>2</a:t>
            </a:r>
            <a:r>
              <a:rPr lang="en-US" dirty="0" smtClean="0"/>
              <a:t> ,H</a:t>
            </a:r>
            <a:r>
              <a:rPr lang="en-US" sz="2200" dirty="0" smtClean="0"/>
              <a:t>2</a:t>
            </a:r>
            <a:r>
              <a:rPr lang="en-US" dirty="0" smtClean="0"/>
              <a:t>S, N</a:t>
            </a:r>
            <a:r>
              <a:rPr lang="en-US" sz="1900" dirty="0" smtClean="0"/>
              <a:t>2</a:t>
            </a:r>
            <a:endParaRPr lang="en-US" dirty="0"/>
          </a:p>
        </p:txBody>
      </p:sp>
      <p:sp>
        <p:nvSpPr>
          <p:cNvPr id="2" name="Title 1"/>
          <p:cNvSpPr>
            <a:spLocks noGrp="1"/>
          </p:cNvSpPr>
          <p:nvPr>
            <p:ph type="title"/>
          </p:nvPr>
        </p:nvSpPr>
        <p:spPr/>
        <p:txBody>
          <a:bodyPr>
            <a:normAutofit/>
          </a:bodyPr>
          <a:lstStyle/>
          <a:p>
            <a:r>
              <a:rPr lang="en-US" sz="3200" dirty="0" smtClean="0">
                <a:solidFill>
                  <a:schemeClr val="bg1"/>
                </a:solidFill>
              </a:rPr>
              <a:t>Biomass resources fall into three categories:</a:t>
            </a:r>
            <a:endParaRPr lang="en-US" sz="3200" dirty="0">
              <a:solidFill>
                <a:schemeClr val="bg1"/>
              </a:solidFill>
            </a:endParaRPr>
          </a:p>
        </p:txBody>
      </p:sp>
      <p:sp>
        <p:nvSpPr>
          <p:cNvPr id="4" name="Right Arrow 3"/>
          <p:cNvSpPr/>
          <p:nvPr/>
        </p:nvSpPr>
        <p:spPr>
          <a:xfrm>
            <a:off x="2743200" y="4038600"/>
            <a:ext cx="1295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35400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3488245467"/>
              </p:ext>
            </p:extLst>
          </p:nvPr>
        </p:nvGraphicFramePr>
        <p:xfrm>
          <a:off x="457200" y="15240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dirty="0" smtClean="0">
                <a:solidFill>
                  <a:srgbClr val="00B0F0"/>
                </a:solidFill>
                <a:latin typeface="Mistral" pitchFamily="66" charset="0"/>
              </a:rPr>
              <a:t>WORLD WIDE ENERGY SOURCES USE</a:t>
            </a:r>
            <a:r>
              <a:rPr lang="en-US" dirty="0" smtClean="0"/>
              <a:t>(</a:t>
            </a:r>
            <a:r>
              <a:rPr lang="en-US" dirty="0" smtClean="0">
                <a:solidFill>
                  <a:srgbClr val="00B0F0"/>
                </a:solidFill>
              </a:rPr>
              <a:t>2004</a:t>
            </a:r>
            <a:r>
              <a:rPr lang="en-US" dirty="0" smtClean="0"/>
              <a:t>)</a:t>
            </a:r>
            <a:endParaRPr lang="en-US" dirty="0"/>
          </a:p>
        </p:txBody>
      </p:sp>
    </p:spTree>
    <p:extLst>
      <p:ext uri="{BB962C8B-B14F-4D97-AF65-F5344CB8AC3E}">
        <p14:creationId xmlns:p14="http://schemas.microsoft.com/office/powerpoint/2010/main" xmlns="" val="514005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a:bodyPr>
          <a:lstStyle/>
          <a:p>
            <a:r>
              <a:rPr lang="en-US" dirty="0"/>
              <a:t>IN ,INDIA BIO GAS PRODUCTION HAS BECOME VERY COMMON PARTICULARLY IN RURAL AREAS </a:t>
            </a:r>
          </a:p>
          <a:p>
            <a:r>
              <a:rPr lang="en-US" dirty="0"/>
              <a:t>A 100 KW GASIFIED SYSTEM HAS BEEN ESTABLISHED AT PORT BLAIR</a:t>
            </a:r>
          </a:p>
          <a:p>
            <a:r>
              <a:rPr lang="en-US" dirty="0"/>
              <a:t>A 10 MW RICE STRAW BASED THERMAL  POWER PLANT HAS BEEN COMMISSIONED BY BHEL AT JHALKHARI IN PUNJAB.  </a:t>
            </a:r>
          </a:p>
        </p:txBody>
      </p:sp>
    </p:spTree>
    <p:extLst>
      <p:ext uri="{BB962C8B-B14F-4D97-AF65-F5344CB8AC3E}">
        <p14:creationId xmlns:p14="http://schemas.microsoft.com/office/powerpoint/2010/main" xmlns="" val="2788161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Sewage</a:t>
            </a:r>
          </a:p>
          <a:p>
            <a:r>
              <a:rPr lang="en-US" dirty="0" smtClean="0"/>
              <a:t>Crop residue</a:t>
            </a:r>
          </a:p>
          <a:p>
            <a:r>
              <a:rPr lang="en-US" dirty="0" smtClean="0"/>
              <a:t>Vegetable residue</a:t>
            </a:r>
          </a:p>
          <a:p>
            <a:r>
              <a:rPr lang="en-US" dirty="0" smtClean="0"/>
              <a:t>Water hyacinth</a:t>
            </a:r>
          </a:p>
          <a:p>
            <a:r>
              <a:rPr lang="en-US" dirty="0" smtClean="0"/>
              <a:t>Poultry droppings</a:t>
            </a:r>
          </a:p>
          <a:p>
            <a:r>
              <a:rPr lang="en-US" dirty="0" smtClean="0"/>
              <a:t>Algae</a:t>
            </a:r>
          </a:p>
          <a:p>
            <a:r>
              <a:rPr lang="en-US" dirty="0" smtClean="0"/>
              <a:t>Ocean keep </a:t>
            </a:r>
          </a:p>
          <a:p>
            <a:r>
              <a:rPr lang="en-US" dirty="0" smtClean="0"/>
              <a:t>Cattle waste</a:t>
            </a:r>
            <a:endParaRPr lang="en-US" dirty="0"/>
          </a:p>
        </p:txBody>
      </p:sp>
      <p:sp>
        <p:nvSpPr>
          <p:cNvPr id="2" name="Title 1"/>
          <p:cNvSpPr>
            <a:spLocks noGrp="1"/>
          </p:cNvSpPr>
          <p:nvPr>
            <p:ph type="title"/>
          </p:nvPr>
        </p:nvSpPr>
        <p:spPr/>
        <p:txBody>
          <a:bodyPr/>
          <a:lstStyle/>
          <a:p>
            <a:r>
              <a:rPr lang="en-US" dirty="0" smtClean="0">
                <a:solidFill>
                  <a:srgbClr val="00B0F0"/>
                </a:solidFill>
                <a:latin typeface="Mistral" pitchFamily="66" charset="0"/>
              </a:rPr>
              <a:t>SOURCES OF BIOGAS</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3196584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Plants ensures a continuously supply of energy due to their continuous growth.</a:t>
            </a:r>
          </a:p>
          <a:p>
            <a:r>
              <a:rPr lang="en-US" dirty="0" smtClean="0"/>
              <a:t>Potential for rural  areas.</a:t>
            </a:r>
          </a:p>
          <a:p>
            <a:r>
              <a:rPr lang="en-US" dirty="0" smtClean="0"/>
              <a:t>Biogas can be used for cooking purpose.</a:t>
            </a:r>
          </a:p>
          <a:p>
            <a:r>
              <a:rPr lang="en-US" dirty="0" smtClean="0"/>
              <a:t>For operating small engines for pumping water.</a:t>
            </a:r>
          </a:p>
          <a:p>
            <a:r>
              <a:rPr lang="en-US" dirty="0" smtClean="0"/>
              <a:t>For lighting.</a:t>
            </a:r>
          </a:p>
          <a:p>
            <a:r>
              <a:rPr lang="en-US" dirty="0" smtClean="0"/>
              <a:t>Wastes can be used as an excellent </a:t>
            </a:r>
            <a:r>
              <a:rPr lang="en-US" dirty="0" err="1" smtClean="0"/>
              <a:t>fertiltzer</a:t>
            </a:r>
            <a:r>
              <a:rPr lang="en-US" dirty="0" smtClean="0"/>
              <a:t>.</a:t>
            </a:r>
          </a:p>
        </p:txBody>
      </p:sp>
      <p:sp>
        <p:nvSpPr>
          <p:cNvPr id="2" name="Title 1"/>
          <p:cNvSpPr>
            <a:spLocks noGrp="1"/>
          </p:cNvSpPr>
          <p:nvPr>
            <p:ph type="title"/>
          </p:nvPr>
        </p:nvSpPr>
        <p:spPr>
          <a:xfrm>
            <a:off x="2971800" y="152400"/>
            <a:ext cx="8229600" cy="1219200"/>
          </a:xfrm>
        </p:spPr>
        <p:txBody>
          <a:bodyPr/>
          <a:lstStyle/>
          <a:p>
            <a:r>
              <a:rPr lang="en-US" dirty="0" smtClean="0">
                <a:solidFill>
                  <a:srgbClr val="00B0F0"/>
                </a:solidFill>
                <a:latin typeface="Mistral" pitchFamily="66" charset="0"/>
              </a:rPr>
              <a:t>ADVANTAGES</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13528854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13).jpg"/>
          <p:cNvPicPr>
            <a:picLocks noGrp="1" noChangeAspect="1"/>
          </p:cNvPicPr>
          <p:nvPr>
            <p:ph idx="1"/>
          </p:nvPr>
        </p:nvPicPr>
        <p:blipFill>
          <a:blip r:embed="rId2"/>
          <a:stretch>
            <a:fillRect/>
          </a:stretch>
        </p:blipFill>
        <p:spPr>
          <a:xfrm>
            <a:off x="533400" y="609600"/>
            <a:ext cx="8274570" cy="54864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229600" cy="1219200"/>
          </a:xfrm>
        </p:spPr>
        <p:txBody>
          <a:bodyPr>
            <a:normAutofit/>
          </a:bodyPr>
          <a:lstStyle/>
          <a:p>
            <a:r>
              <a:rPr lang="en-US" dirty="0" smtClean="0"/>
              <a:t>Except biogas, the other biomass energy sources have to be establish a significant role.</a:t>
            </a:r>
            <a:endParaRPr lang="en-US" dirty="0"/>
          </a:p>
        </p:txBody>
      </p:sp>
      <p:sp>
        <p:nvSpPr>
          <p:cNvPr id="2" name="Title 1"/>
          <p:cNvSpPr>
            <a:spLocks noGrp="1"/>
          </p:cNvSpPr>
          <p:nvPr>
            <p:ph type="title"/>
          </p:nvPr>
        </p:nvSpPr>
        <p:spPr/>
        <p:txBody>
          <a:bodyPr>
            <a:normAutofit/>
          </a:bodyPr>
          <a:lstStyle/>
          <a:p>
            <a:r>
              <a:rPr lang="en-US" dirty="0" smtClean="0">
                <a:solidFill>
                  <a:srgbClr val="00B0F0"/>
                </a:solidFill>
                <a:latin typeface="Mistral" pitchFamily="66" charset="0"/>
              </a:rPr>
              <a:t>LIMITATION OF BIOMASS ENERGY</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3616942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5181600" cy="4572000"/>
          </a:xfrm>
        </p:spPr>
        <p:txBody>
          <a:bodyPr/>
          <a:lstStyle/>
          <a:p>
            <a:pPr algn="just">
              <a:buNone/>
            </a:pPr>
            <a:r>
              <a:rPr lang="en-US" dirty="0" smtClean="0"/>
              <a:t>Geothermal energy is the energy which lies embedded within the earths crust. There is an increase in temperature of the earth with increasing depth below the surface.</a:t>
            </a:r>
          </a:p>
          <a:p>
            <a:pPr algn="just">
              <a:buNone/>
            </a:pPr>
            <a:r>
              <a:rPr lang="en-US" dirty="0" smtClean="0"/>
              <a:t>All the heat is stored in the earth’s crust and thermal energy constitutes inexhaustible source of energy termed as geothermal energy.</a:t>
            </a:r>
          </a:p>
          <a:p>
            <a:pPr algn="just">
              <a:buNone/>
            </a:pPr>
            <a:endParaRPr lang="en-US" dirty="0"/>
          </a:p>
        </p:txBody>
      </p:sp>
      <p:sp>
        <p:nvSpPr>
          <p:cNvPr id="2" name="Title 1"/>
          <p:cNvSpPr>
            <a:spLocks noGrp="1"/>
          </p:cNvSpPr>
          <p:nvPr>
            <p:ph type="title"/>
          </p:nvPr>
        </p:nvSpPr>
        <p:spPr/>
        <p:txBody>
          <a:bodyPr/>
          <a:lstStyle/>
          <a:p>
            <a:r>
              <a:rPr lang="en-US" dirty="0" smtClean="0">
                <a:solidFill>
                  <a:srgbClr val="00B0F0"/>
                </a:solidFill>
                <a:latin typeface="Mistral" pitchFamily="66" charset="0"/>
              </a:rPr>
              <a:t>                     GEO THERMAL</a:t>
            </a:r>
            <a:endParaRPr lang="en-US" dirty="0">
              <a:solidFill>
                <a:srgbClr val="00B0F0"/>
              </a:solidFill>
              <a:latin typeface="Mistral" pitchFamily="66" charset="0"/>
            </a:endParaRPr>
          </a:p>
        </p:txBody>
      </p:sp>
      <p:pic>
        <p:nvPicPr>
          <p:cNvPr id="4" name="Picture 8" descr="geothermal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5524500" y="1524000"/>
            <a:ext cx="3314700" cy="44196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03387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oThermal-1.jpg"/>
          <p:cNvPicPr>
            <a:picLocks noGrp="1" noChangeAspect="1"/>
          </p:cNvPicPr>
          <p:nvPr>
            <p:ph idx="1"/>
          </p:nvPr>
        </p:nvPicPr>
        <p:blipFill>
          <a:blip r:embed="rId2"/>
          <a:stretch>
            <a:fillRect/>
          </a:stretch>
        </p:blipFill>
        <p:spPr>
          <a:xfrm>
            <a:off x="838200" y="457200"/>
            <a:ext cx="7315200" cy="59436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smtClean="0"/>
              <a:t>Geothermal power plants are generally built where geothermal reservoirs are located with in a mile or two of the surface.</a:t>
            </a:r>
          </a:p>
          <a:p>
            <a:pPr marL="514350" indent="-514350">
              <a:buFont typeface="+mj-lt"/>
              <a:buAutoNum type="arabicPeriod"/>
            </a:pPr>
            <a:r>
              <a:rPr lang="en-US" dirty="0" smtClean="0"/>
              <a:t>Geothermal heat pumps use stable ground or water temperature near the earth’s surface to control building temperatures above ground.</a:t>
            </a:r>
            <a:endParaRPr lang="en-US" dirty="0"/>
          </a:p>
        </p:txBody>
      </p:sp>
      <p:sp>
        <p:nvSpPr>
          <p:cNvPr id="3" name="Title 2"/>
          <p:cNvSpPr>
            <a:spLocks noGrp="1"/>
          </p:cNvSpPr>
          <p:nvPr>
            <p:ph type="title"/>
          </p:nvPr>
        </p:nvSpPr>
        <p:spPr/>
        <p:txBody>
          <a:bodyPr/>
          <a:lstStyle/>
          <a:p>
            <a:r>
              <a:rPr smtClean="0">
                <a:solidFill>
                  <a:srgbClr val="00B0F0"/>
                </a:solidFill>
                <a:latin typeface="Mistral" pitchFamily="66" charset="0"/>
              </a:rPr>
              <a:t>2 Main uses of Geothermal Energy:</a:t>
            </a:r>
            <a:endParaRPr lang="en-US" dirty="0">
              <a:solidFill>
                <a:srgbClr val="00B0F0"/>
              </a:solidFill>
              <a:latin typeface="Mistral" pitchFamily="66"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THE PERIODIC RISE AND FALL, CALLED A TIDE, CAN BE USED TO PRODUCE ELECTRIC POWER WHICH IN THIS CASEIS MKNOWN AS TIDAL POWER.</a:t>
            </a:r>
          </a:p>
          <a:p>
            <a:r>
              <a:rPr lang="en-US" dirty="0" smtClean="0"/>
              <a:t>THE TIDAL POWER POTENTIAL IN INDIA IS ESTIMATED TO ABOUT 15000 MW </a:t>
            </a:r>
          </a:p>
          <a:p>
            <a:r>
              <a:rPr lang="en-US" dirty="0" smtClean="0"/>
              <a:t>THE POTENTIAL SITES ARE GULF OF CAMBAY 7000 MW GULF OF KACHCHH 1000 MW AND SUNDERBANS 1000MW </a:t>
            </a:r>
          </a:p>
          <a:p>
            <a:r>
              <a:rPr lang="en-US" dirty="0" smtClean="0"/>
              <a:t>OTHER SUITABLE SITES ARE LAKSHADWEEP ANDAMAN &amp; NICOBAR ISLANDS TAMILNADU ,KERALA, ORISSA AND MAHARASHTRA .</a:t>
            </a:r>
            <a:endParaRPr lang="en-US" dirty="0"/>
          </a:p>
        </p:txBody>
      </p:sp>
      <p:sp>
        <p:nvSpPr>
          <p:cNvPr id="2" name="Title 1"/>
          <p:cNvSpPr>
            <a:spLocks noGrp="1"/>
          </p:cNvSpPr>
          <p:nvPr>
            <p:ph type="title"/>
          </p:nvPr>
        </p:nvSpPr>
        <p:spPr/>
        <p:txBody>
          <a:bodyPr/>
          <a:lstStyle/>
          <a:p>
            <a:r>
              <a:rPr lang="en-US" dirty="0" smtClean="0">
                <a:solidFill>
                  <a:srgbClr val="00B0F0"/>
                </a:solidFill>
                <a:latin typeface="Mistral" pitchFamily="66" charset="0"/>
              </a:rPr>
              <a:t>                      TIDAL ENERGY</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14826168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idalPower_thumb.gif"/>
          <p:cNvPicPr>
            <a:picLocks noGrp="1" noChangeAspect="1"/>
          </p:cNvPicPr>
          <p:nvPr>
            <p:ph idx="1"/>
          </p:nvPr>
        </p:nvPicPr>
        <p:blipFill>
          <a:blip r:embed="rId2"/>
          <a:stretch>
            <a:fillRect/>
          </a:stretch>
        </p:blipFill>
        <p:spPr>
          <a:xfrm>
            <a:off x="1295400" y="228600"/>
            <a:ext cx="6553200" cy="6248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en-US" dirty="0" smtClean="0"/>
              <a:t>COMMERCIAL &amp; NON COMMERCIAL</a:t>
            </a:r>
          </a:p>
          <a:p>
            <a:pPr marL="514350" indent="-514350">
              <a:buFont typeface="+mj-lt"/>
              <a:buAutoNum type="arabicPeriod"/>
            </a:pPr>
            <a:r>
              <a:rPr lang="en-US" dirty="0" smtClean="0"/>
              <a:t>PRIMARY &amp; SECONDARY</a:t>
            </a:r>
          </a:p>
          <a:p>
            <a:pPr marL="514350" indent="-514350">
              <a:buFont typeface="+mj-lt"/>
              <a:buAutoNum type="arabicPeriod"/>
            </a:pPr>
            <a:r>
              <a:rPr lang="en-US" dirty="0" smtClean="0"/>
              <a:t>CONVENTIONAL &amp; NON CONVENTIONAL</a:t>
            </a:r>
          </a:p>
          <a:p>
            <a:pPr marL="514350" indent="-514350">
              <a:buFont typeface="+mj-lt"/>
              <a:buAutoNum type="arabicPeriod"/>
            </a:pPr>
            <a:r>
              <a:rPr lang="en-US" dirty="0" smtClean="0"/>
              <a:t>RENEWABLE &amp; NON RENEWABLE</a:t>
            </a:r>
          </a:p>
          <a:p>
            <a:pPr marL="0" indent="0">
              <a:buNone/>
            </a:pPr>
            <a:endParaRPr lang="en-US" dirty="0"/>
          </a:p>
        </p:txBody>
      </p:sp>
      <p:sp>
        <p:nvSpPr>
          <p:cNvPr id="2" name="Title 1"/>
          <p:cNvSpPr>
            <a:spLocks noGrp="1"/>
          </p:cNvSpPr>
          <p:nvPr>
            <p:ph type="title"/>
          </p:nvPr>
        </p:nvSpPr>
        <p:spPr/>
        <p:txBody>
          <a:bodyPr/>
          <a:lstStyle/>
          <a:p>
            <a:r>
              <a:rPr lang="en-US" dirty="0" smtClean="0">
                <a:solidFill>
                  <a:srgbClr val="00B0F0"/>
                </a:solidFill>
                <a:latin typeface="Mistral" pitchFamily="66" charset="0"/>
              </a:rPr>
              <a:t>ENERGY RESOURCES</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5114819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idgen_02-201233155.jpg"/>
          <p:cNvPicPr>
            <a:picLocks noGrp="1" noChangeAspect="1"/>
          </p:cNvPicPr>
          <p:nvPr>
            <p:ph idx="1"/>
          </p:nvPr>
        </p:nvPicPr>
        <p:blipFill>
          <a:blip r:embed="rId2"/>
          <a:stretch>
            <a:fillRect/>
          </a:stretch>
        </p:blipFill>
        <p:spPr>
          <a:xfrm>
            <a:off x="609600" y="914400"/>
            <a:ext cx="8153398" cy="4892039"/>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29).jpg"/>
          <p:cNvPicPr>
            <a:picLocks noGrp="1" noChangeAspect="1"/>
          </p:cNvPicPr>
          <p:nvPr>
            <p:ph idx="1"/>
          </p:nvPr>
        </p:nvPicPr>
        <p:blipFill>
          <a:blip r:embed="rId2"/>
          <a:stretch>
            <a:fillRect/>
          </a:stretch>
        </p:blipFill>
        <p:spPr>
          <a:xfrm>
            <a:off x="1676400" y="1219200"/>
            <a:ext cx="5586413" cy="4130949"/>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Due to population explosion, rapid industrialization and most importantly man’s unending desire to increase his comfort levels and living standards, the utilization rate of all the energy resources like coal, crude oil, etc is increasing by leaps and bound. This over use can cause some serious environmental, technological, economical and ecological problems. </a:t>
            </a:r>
          </a:p>
          <a:p>
            <a:pPr>
              <a:buNone/>
            </a:pPr>
            <a:endParaRPr lang="en-US" dirty="0"/>
          </a:p>
        </p:txBody>
      </p:sp>
      <p:sp>
        <p:nvSpPr>
          <p:cNvPr id="3" name="Title 2"/>
          <p:cNvSpPr>
            <a:spLocks noGrp="1"/>
          </p:cNvSpPr>
          <p:nvPr>
            <p:ph type="title"/>
          </p:nvPr>
        </p:nvSpPr>
        <p:spPr/>
        <p:txBody>
          <a:bodyPr>
            <a:normAutofit fontScale="90000"/>
          </a:bodyPr>
          <a:lstStyle/>
          <a:p>
            <a:r>
              <a:rPr smtClean="0">
                <a:solidFill>
                  <a:srgbClr val="00B0F0"/>
                </a:solidFill>
                <a:latin typeface="Mistral" pitchFamily="66" charset="0"/>
              </a:rPr>
              <a:t>PROBLEMS DUE TO OVERUSE OF ENERGY      			RESOURCES</a:t>
            </a:r>
            <a:endParaRPr lang="en-US" dirty="0">
              <a:solidFill>
                <a:srgbClr val="00B0F0"/>
              </a:solidFill>
              <a:latin typeface="Mistral" pitchFamily="66"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smtClean="0"/>
              <a:t>Extinction of Resources.</a:t>
            </a:r>
          </a:p>
          <a:p>
            <a:pPr marL="514350" indent="-514350">
              <a:buFont typeface="+mj-lt"/>
              <a:buAutoNum type="arabicPeriod"/>
            </a:pPr>
            <a:r>
              <a:rPr lang="en-US" dirty="0" smtClean="0"/>
              <a:t>Excessive mining of minerals.</a:t>
            </a:r>
          </a:p>
          <a:p>
            <a:pPr marL="514350" indent="-514350">
              <a:buFont typeface="+mj-lt"/>
              <a:buAutoNum type="arabicPeriod"/>
            </a:pPr>
            <a:r>
              <a:rPr lang="en-US" dirty="0" smtClean="0"/>
              <a:t>Pollution.</a:t>
            </a:r>
          </a:p>
          <a:p>
            <a:pPr marL="514350" indent="-514350">
              <a:buFont typeface="+mj-lt"/>
              <a:buAutoNum type="arabicPeriod"/>
            </a:pPr>
            <a:r>
              <a:rPr lang="en-US" dirty="0" smtClean="0"/>
              <a:t>Economical Effect.</a:t>
            </a:r>
          </a:p>
          <a:p>
            <a:pPr marL="514350" indent="-514350">
              <a:buFont typeface="+mj-lt"/>
              <a:buAutoNum type="arabicPeriod"/>
            </a:pPr>
            <a:r>
              <a:rPr lang="en-US" dirty="0" smtClean="0"/>
              <a:t>Need of development of new technology.</a:t>
            </a:r>
            <a:endParaRPr lang="en-US" dirty="0"/>
          </a:p>
        </p:txBody>
      </p:sp>
      <p:sp>
        <p:nvSpPr>
          <p:cNvPr id="3" name="Title 2"/>
          <p:cNvSpPr>
            <a:spLocks noGrp="1"/>
          </p:cNvSpPr>
          <p:nvPr>
            <p:ph type="title"/>
          </p:nvPr>
        </p:nvSpPr>
        <p:spPr/>
        <p:txBody>
          <a:bodyPr>
            <a:normAutofit fontScale="90000"/>
          </a:bodyPr>
          <a:lstStyle/>
          <a:p>
            <a:r>
              <a:rPr smtClean="0">
                <a:solidFill>
                  <a:srgbClr val="00B0F0"/>
                </a:solidFill>
                <a:latin typeface="Mistral" pitchFamily="66" charset="0"/>
              </a:rPr>
              <a:t>IMPORTANT PROBLEMS DUE TO OVER USE OF  			ENERGY RESOURCES</a:t>
            </a:r>
            <a:endParaRPr lang="en-US" dirty="0">
              <a:solidFill>
                <a:srgbClr val="00B0F0"/>
              </a:solidFill>
              <a:latin typeface="Mistral" pitchFamily="66"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o-controls-most-of-the-planets-oil-resources-it-isnt-exxon-or-563x375.jpg"/>
          <p:cNvPicPr>
            <a:picLocks noGrp="1" noChangeAspect="1"/>
          </p:cNvPicPr>
          <p:nvPr>
            <p:ph idx="1"/>
          </p:nvPr>
        </p:nvPicPr>
        <p:blipFill>
          <a:blip r:embed="rId2"/>
          <a:stretch>
            <a:fillRect/>
          </a:stretch>
        </p:blipFill>
        <p:spPr>
          <a:xfrm>
            <a:off x="228601" y="533400"/>
            <a:ext cx="4571999" cy="3603596"/>
          </a:xfrm>
        </p:spPr>
      </p:pic>
      <p:pic>
        <p:nvPicPr>
          <p:cNvPr id="5" name="Content Placeholder 3" descr="images (30).jpg"/>
          <p:cNvPicPr>
            <a:picLocks noChangeAspect="1"/>
          </p:cNvPicPr>
          <p:nvPr/>
        </p:nvPicPr>
        <p:blipFill>
          <a:blip r:embed="rId3"/>
          <a:stretch>
            <a:fillRect/>
          </a:stretch>
        </p:blipFill>
        <p:spPr>
          <a:xfrm>
            <a:off x="4920199" y="3505200"/>
            <a:ext cx="3929599" cy="28956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20333214">
            <a:off x="1949000" y="3654679"/>
            <a:ext cx="7256978" cy="2277547"/>
          </a:xfrm>
          <a:prstGeom prst="rect">
            <a:avLst/>
          </a:prstGeom>
          <a:noFill/>
        </p:spPr>
        <p:txBody>
          <a:bodyPr wrap="square" lIns="91440" tIns="45720" rIns="91440" bIns="45720">
            <a:spAutoFit/>
          </a:bodyPr>
          <a:lstStyle/>
          <a:p>
            <a:pPr algn="ct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GRACIAS….!!!</a:t>
            </a:r>
            <a:endParaRPr 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WordArt 5"/>
          <p:cNvSpPr>
            <a:spLocks noChangeArrowheads="1" noChangeShapeType="1" noTextEdit="1"/>
          </p:cNvSpPr>
          <p:nvPr/>
        </p:nvSpPr>
        <p:spPr bwMode="auto">
          <a:xfrm rot="20583575">
            <a:off x="219003" y="910582"/>
            <a:ext cx="5726150" cy="786855"/>
          </a:xfrm>
          <a:prstGeom prst="rect">
            <a:avLst/>
          </a:prstGeom>
          <a:extLst>
            <a:ext uri="{AF507438-7753-43E0-B8FC-AC1667EBCBE1}">
              <a14:hiddenEffects xmlns:a14="http://schemas.microsoft.com/office/drawing/2010/main" xmlns="">
                <a:effectLst/>
              </a14:hiddenEffects>
            </a:ext>
          </a:extLst>
        </p:spPr>
        <p:txBody>
          <a:bodyPr wrap="none" fromWordArt="1">
            <a:prstTxWarp prst="textDeflate">
              <a:avLst>
                <a:gd name="adj" fmla="val 26227"/>
              </a:avLst>
            </a:prstTxWarp>
          </a:bodyPr>
          <a:lstStyle/>
          <a:p>
            <a:pPr algn="ctr"/>
            <a:r>
              <a:rPr lang="en-US" sz="3600" kern="10" dirty="0">
                <a:ln w="9525">
                  <a:solidFill>
                    <a:srgbClr val="000000"/>
                  </a:solidFill>
                  <a:round/>
                  <a:headEnd/>
                  <a:tailEnd/>
                </a:ln>
                <a:solidFill>
                  <a:srgbClr val="000000"/>
                </a:solidFill>
                <a:latin typeface="Impact"/>
              </a:rPr>
              <a:t>End of slideshow!</a:t>
            </a:r>
          </a:p>
        </p:txBody>
      </p:sp>
      <p:pic>
        <p:nvPicPr>
          <p:cNvPr id="4" name="Picture 6" descr="j028756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583575">
            <a:off x="2509612" y="1194782"/>
            <a:ext cx="3900590" cy="38918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3832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INDIA IS THE THIRD LARGEST PRODUCER OF COAL IN WORLD</a:t>
            </a:r>
          </a:p>
          <a:p>
            <a:r>
              <a:rPr lang="en-US" dirty="0" smtClean="0"/>
              <a:t>IN INDIA ,MANY TYPES OF COAL FOUND</a:t>
            </a:r>
          </a:p>
          <a:p>
            <a:pPr marL="514350" indent="-514350">
              <a:buFont typeface="+mj-lt"/>
              <a:buAutoNum type="arabicPeriod"/>
            </a:pPr>
            <a:r>
              <a:rPr lang="en-US" dirty="0" smtClean="0"/>
              <a:t>GONDWANA</a:t>
            </a:r>
          </a:p>
          <a:p>
            <a:pPr marL="514350" indent="-514350">
              <a:buFont typeface="+mj-lt"/>
              <a:buAutoNum type="arabicPeriod"/>
            </a:pPr>
            <a:r>
              <a:rPr lang="en-US" dirty="0" smtClean="0"/>
              <a:t>TERTIARY</a:t>
            </a:r>
          </a:p>
          <a:p>
            <a:pPr marL="514350" indent="-514350">
              <a:buFont typeface="+mj-lt"/>
              <a:buAutoNum type="arabicPeriod"/>
            </a:pPr>
            <a:r>
              <a:rPr lang="en-US" dirty="0" smtClean="0"/>
              <a:t>LIGNITE</a:t>
            </a:r>
          </a:p>
          <a:p>
            <a:r>
              <a:rPr lang="en-US" dirty="0" smtClean="0"/>
              <a:t>INDIA ALSO DEPANDS ON PETROLEUM AND NATURAL GAS</a:t>
            </a:r>
          </a:p>
          <a:p>
            <a:pPr marL="0" indent="0">
              <a:buNone/>
            </a:pPr>
            <a:endParaRPr lang="en-US" dirty="0" smtClean="0"/>
          </a:p>
        </p:txBody>
      </p:sp>
      <p:sp>
        <p:nvSpPr>
          <p:cNvPr id="2" name="Title 1"/>
          <p:cNvSpPr>
            <a:spLocks noGrp="1"/>
          </p:cNvSpPr>
          <p:nvPr>
            <p:ph type="title"/>
          </p:nvPr>
        </p:nvSpPr>
        <p:spPr/>
        <p:txBody>
          <a:bodyPr/>
          <a:lstStyle/>
          <a:p>
            <a:r>
              <a:rPr lang="en-US" dirty="0" smtClean="0">
                <a:solidFill>
                  <a:srgbClr val="00B0F0"/>
                </a:solidFill>
                <a:latin typeface="Mistral" pitchFamily="66" charset="0"/>
              </a:rPr>
              <a:t>INDIAN SCENARIO</a:t>
            </a:r>
            <a:endParaRPr lang="en-US" dirty="0">
              <a:solidFill>
                <a:srgbClr val="00B0F0"/>
              </a:solidFill>
              <a:latin typeface="Mistral" pitchFamily="66" charset="0"/>
            </a:endParaRPr>
          </a:p>
        </p:txBody>
      </p:sp>
    </p:spTree>
    <p:extLst>
      <p:ext uri="{BB962C8B-B14F-4D97-AF65-F5344CB8AC3E}">
        <p14:creationId xmlns:p14="http://schemas.microsoft.com/office/powerpoint/2010/main" xmlns="" val="1444804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COAL</a:t>
            </a:r>
            <a:endParaRPr lang="en-US" dirty="0"/>
          </a:p>
        </p:txBody>
      </p:sp>
      <p:sp>
        <p:nvSpPr>
          <p:cNvPr id="3" name="Content Placeholder 2"/>
          <p:cNvSpPr>
            <a:spLocks noGrp="1"/>
          </p:cNvSpPr>
          <p:nvPr>
            <p:ph sz="half" idx="2"/>
          </p:nvPr>
        </p:nvSpPr>
        <p:spPr/>
        <p:txBody>
          <a:bodyPr/>
          <a:lstStyle/>
          <a:p>
            <a:r>
              <a:rPr lang="en-US" dirty="0" smtClean="0"/>
              <a:t>ITS CALORIFIC VALUE IS 5550 KCAL/KG</a:t>
            </a:r>
          </a:p>
          <a:p>
            <a:r>
              <a:rPr lang="en-US" dirty="0" smtClean="0"/>
              <a:t>THE COAL RESERVES OF INDIA ARE ESTIMATED  ABOUT 110 MILLION METRIC TONES</a:t>
            </a:r>
          </a:p>
          <a:p>
            <a:pPr marL="0" indent="0">
              <a:buNone/>
            </a:pPr>
            <a:r>
              <a:rPr lang="en-US" dirty="0" smtClean="0"/>
              <a:t> </a:t>
            </a:r>
            <a:endParaRPr lang="en-US" dirty="0"/>
          </a:p>
        </p:txBody>
      </p:sp>
      <p:sp>
        <p:nvSpPr>
          <p:cNvPr id="6" name="Content Placeholder 5"/>
          <p:cNvSpPr>
            <a:spLocks noGrp="1"/>
          </p:cNvSpPr>
          <p:nvPr>
            <p:ph sz="quarter" idx="4"/>
          </p:nvPr>
        </p:nvSpPr>
        <p:spPr/>
        <p:txBody>
          <a:bodyPr/>
          <a:lstStyle/>
          <a:p>
            <a:r>
              <a:rPr lang="en-US" dirty="0" smtClean="0"/>
              <a:t>IN INDIA OIL FIELDS ARE DISTRIBUTED IN GUJRAT PLAINS ,ASSAM ,COASTAL STRIPS ,ETC</a:t>
            </a:r>
          </a:p>
          <a:p>
            <a:pPr marL="0" indent="0">
              <a:buNone/>
            </a:pPr>
            <a:endParaRPr lang="en-US" dirty="0"/>
          </a:p>
        </p:txBody>
      </p:sp>
      <p:sp>
        <p:nvSpPr>
          <p:cNvPr id="2" name="Title 1"/>
          <p:cNvSpPr>
            <a:spLocks noGrp="1"/>
          </p:cNvSpPr>
          <p:nvPr>
            <p:ph type="title"/>
          </p:nvPr>
        </p:nvSpPr>
        <p:spPr/>
        <p:txBody>
          <a:bodyPr/>
          <a:lstStyle/>
          <a:p>
            <a:r>
              <a:rPr lang="en-US" dirty="0" smtClean="0">
                <a:solidFill>
                  <a:srgbClr val="00B0F0"/>
                </a:solidFill>
                <a:latin typeface="Mistral" pitchFamily="66" charset="0"/>
              </a:rPr>
              <a:t>INDIAN SCENARIO</a:t>
            </a:r>
            <a:endParaRPr lang="en-US" dirty="0">
              <a:solidFill>
                <a:srgbClr val="00B0F0"/>
              </a:solidFill>
              <a:latin typeface="Mistral" pitchFamily="66" charset="0"/>
            </a:endParaRPr>
          </a:p>
        </p:txBody>
      </p:sp>
      <p:sp>
        <p:nvSpPr>
          <p:cNvPr id="5" name="Text Placeholder 4"/>
          <p:cNvSpPr>
            <a:spLocks noGrp="1"/>
          </p:cNvSpPr>
          <p:nvPr>
            <p:ph type="body" idx="3"/>
          </p:nvPr>
        </p:nvSpPr>
        <p:spPr/>
        <p:txBody>
          <a:bodyPr/>
          <a:lstStyle/>
          <a:p>
            <a:r>
              <a:rPr lang="en-US" dirty="0" smtClean="0"/>
              <a:t>OIL</a:t>
            </a:r>
            <a:endParaRPr lang="en-US" dirty="0"/>
          </a:p>
        </p:txBody>
      </p:sp>
    </p:spTree>
    <p:extLst>
      <p:ext uri="{BB962C8B-B14F-4D97-AF65-F5344CB8AC3E}">
        <p14:creationId xmlns:p14="http://schemas.microsoft.com/office/powerpoint/2010/main" xmlns="" val="601623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smtClean="0"/>
              <a:t>A TOTAL OF 78.4 BILLION CUBIC METERS CAN BE CONSIDERED AS PROVEN RESERVES WHILE A FIGURE OF 170 BILLION CUBIC METER CAN BE GIVEN AS PROBABLE RESERVES MAKING A TOTAL OF 293.4 BILLION CUBIC METER OF GAS WHICH AMOUNTS 1.5 BILLION TONES OF COAL EQUIVALENT.</a:t>
            </a:r>
            <a:endParaRPr lang="en-US" dirty="0"/>
          </a:p>
        </p:txBody>
      </p:sp>
      <p:sp>
        <p:nvSpPr>
          <p:cNvPr id="7" name="Title 6"/>
          <p:cNvSpPr>
            <a:spLocks noGrp="1"/>
          </p:cNvSpPr>
          <p:nvPr>
            <p:ph type="title"/>
          </p:nvPr>
        </p:nvSpPr>
        <p:spPr/>
        <p:txBody>
          <a:bodyPr>
            <a:normAutofit/>
          </a:bodyPr>
          <a:lstStyle/>
          <a:p>
            <a:r>
              <a:rPr lang="en-US" sz="2800" b="1" u="sng" dirty="0" smtClean="0">
                <a:solidFill>
                  <a:schemeClr val="tx2">
                    <a:lumMod val="90000"/>
                  </a:schemeClr>
                </a:solidFill>
                <a:latin typeface="+mn-lt"/>
              </a:rPr>
              <a:t>GAS</a:t>
            </a:r>
            <a:endParaRPr lang="en-US" sz="2800" b="1" u="sng" dirty="0">
              <a:solidFill>
                <a:schemeClr val="tx2">
                  <a:lumMod val="90000"/>
                </a:schemeClr>
              </a:solidFill>
              <a:latin typeface="+mn-lt"/>
            </a:endParaRPr>
          </a:p>
        </p:txBody>
      </p:sp>
    </p:spTree>
    <p:extLst>
      <p:ext uri="{BB962C8B-B14F-4D97-AF65-F5344CB8AC3E}">
        <p14:creationId xmlns:p14="http://schemas.microsoft.com/office/powerpoint/2010/main" xmlns="" val="2228356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COAL</a:t>
            </a:r>
          </a:p>
          <a:p>
            <a:r>
              <a:rPr lang="en-US" dirty="0" smtClean="0"/>
              <a:t>PETROLEUM </a:t>
            </a:r>
          </a:p>
          <a:p>
            <a:r>
              <a:rPr lang="en-US" dirty="0" smtClean="0"/>
              <a:t>NATURAL GAS</a:t>
            </a:r>
          </a:p>
          <a:p>
            <a:r>
              <a:rPr lang="en-US" dirty="0" smtClean="0"/>
              <a:t>NUCLEAR GAS</a:t>
            </a:r>
          </a:p>
          <a:p>
            <a:r>
              <a:rPr lang="en-US" dirty="0" smtClean="0"/>
              <a:t>NUCLEAR ENERGY</a:t>
            </a:r>
          </a:p>
          <a:p>
            <a:pPr>
              <a:buNone/>
            </a:pPr>
            <a:endParaRPr lang="en-US" dirty="0"/>
          </a:p>
        </p:txBody>
      </p:sp>
      <p:sp>
        <p:nvSpPr>
          <p:cNvPr id="2" name="Title 1"/>
          <p:cNvSpPr>
            <a:spLocks noGrp="1"/>
          </p:cNvSpPr>
          <p:nvPr>
            <p:ph type="title"/>
          </p:nvPr>
        </p:nvSpPr>
        <p:spPr/>
        <p:txBody>
          <a:bodyPr>
            <a:normAutofit/>
          </a:bodyPr>
          <a:lstStyle/>
          <a:p>
            <a:r>
              <a:rPr lang="en-US" dirty="0" smtClean="0">
                <a:solidFill>
                  <a:srgbClr val="00B0F0"/>
                </a:solidFill>
                <a:latin typeface="Mistral" pitchFamily="66" charset="0"/>
              </a:rPr>
              <a:t>CONVENTIONAL ENERGY SOURCE</a:t>
            </a:r>
            <a:endParaRPr lang="en-US" dirty="0">
              <a:solidFill>
                <a:srgbClr val="00B0F0"/>
              </a:solidFill>
              <a:latin typeface="Mistral" pitchFamily="66" charset="0"/>
            </a:endParaRPr>
          </a:p>
        </p:txBody>
      </p:sp>
      <p:grpSp>
        <p:nvGrpSpPr>
          <p:cNvPr id="9" name="Group 26"/>
          <p:cNvGrpSpPr>
            <a:grpSpLocks/>
          </p:cNvGrpSpPr>
          <p:nvPr/>
        </p:nvGrpSpPr>
        <p:grpSpPr bwMode="auto">
          <a:xfrm>
            <a:off x="6265069" y="809625"/>
            <a:ext cx="2376488" cy="2362200"/>
            <a:chOff x="3198" y="1253"/>
            <a:chExt cx="1497" cy="1488"/>
          </a:xfrm>
        </p:grpSpPr>
        <p:pic>
          <p:nvPicPr>
            <p:cNvPr id="10" name="Picture 6" descr="gas flam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5" y="1751"/>
              <a:ext cx="1059" cy="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 Box 21"/>
            <p:cNvSpPr txBox="1">
              <a:spLocks noChangeArrowheads="1"/>
            </p:cNvSpPr>
            <p:nvPr/>
          </p:nvSpPr>
          <p:spPr bwMode="auto">
            <a:xfrm>
              <a:off x="3198" y="1253"/>
              <a:ext cx="1497" cy="32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GB" sz="2800" b="1" dirty="0">
                <a:solidFill>
                  <a:srgbClr val="000099"/>
                </a:solidFill>
              </a:endParaRPr>
            </a:p>
          </p:txBody>
        </p:sp>
      </p:grpSp>
      <p:grpSp>
        <p:nvGrpSpPr>
          <p:cNvPr id="12" name="Group 25"/>
          <p:cNvGrpSpPr>
            <a:grpSpLocks/>
          </p:cNvGrpSpPr>
          <p:nvPr/>
        </p:nvGrpSpPr>
        <p:grpSpPr bwMode="auto">
          <a:xfrm>
            <a:off x="6934200" y="3657890"/>
            <a:ext cx="1508125" cy="2374900"/>
            <a:chOff x="2202" y="1254"/>
            <a:chExt cx="950" cy="1496"/>
          </a:xfrm>
        </p:grpSpPr>
        <p:pic>
          <p:nvPicPr>
            <p:cNvPr id="13" name="Picture 5" descr="co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2" y="1745"/>
              <a:ext cx="950" cy="1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 Box 20"/>
            <p:cNvSpPr txBox="1">
              <a:spLocks noChangeArrowheads="1"/>
            </p:cNvSpPr>
            <p:nvPr/>
          </p:nvSpPr>
          <p:spPr bwMode="auto">
            <a:xfrm>
              <a:off x="2290" y="1254"/>
              <a:ext cx="817" cy="32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GB" sz="2800" b="1" dirty="0">
                <a:solidFill>
                  <a:srgbClr val="000099"/>
                </a:solidFill>
              </a:endParaRPr>
            </a:p>
          </p:txBody>
        </p:sp>
      </p:grpSp>
      <p:grpSp>
        <p:nvGrpSpPr>
          <p:cNvPr id="15" name="Group 24"/>
          <p:cNvGrpSpPr>
            <a:grpSpLocks/>
          </p:cNvGrpSpPr>
          <p:nvPr/>
        </p:nvGrpSpPr>
        <p:grpSpPr bwMode="auto">
          <a:xfrm>
            <a:off x="4267200" y="1159524"/>
            <a:ext cx="1593850" cy="2373313"/>
            <a:chOff x="993" y="1254"/>
            <a:chExt cx="1004" cy="1495"/>
          </a:xfrm>
        </p:grpSpPr>
        <p:pic>
          <p:nvPicPr>
            <p:cNvPr id="16" name="Picture 4" descr="oil bes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93" y="1728"/>
              <a:ext cx="1004" cy="1021"/>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 Box 19"/>
            <p:cNvSpPr txBox="1">
              <a:spLocks noChangeArrowheads="1"/>
            </p:cNvSpPr>
            <p:nvPr/>
          </p:nvSpPr>
          <p:spPr bwMode="auto">
            <a:xfrm>
              <a:off x="1156" y="1254"/>
              <a:ext cx="771" cy="32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GB" sz="2800" b="1" dirty="0">
                <a:solidFill>
                  <a:srgbClr val="000099"/>
                </a:solidFill>
              </a:endParaRPr>
            </a:p>
          </p:txBody>
        </p:sp>
      </p:grpSp>
      <p:pic>
        <p:nvPicPr>
          <p:cNvPr id="18" name="Picture 9" descr="nuclearpwrplant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a:xfrm>
            <a:off x="3001963" y="3917447"/>
            <a:ext cx="3048000" cy="267385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70344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559</TotalTime>
  <Words>1546</Words>
  <Application>Microsoft Office PowerPoint</Application>
  <PresentationFormat>On-screen Show (4:3)</PresentationFormat>
  <Paragraphs>216</Paragraphs>
  <Slides>55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Paper</vt:lpstr>
      <vt:lpstr>Bitmap Image</vt:lpstr>
      <vt:lpstr>ENERGY RESOURCES  G.H.PATEL COLLEGE OF ENGG. &amp; TECH. (011), VALLABH VIDYANAGAR GUIDED BY PROF. SNEHAL POPLI CIVIL &amp; STRUCTURAL ENGG DEPT </vt:lpstr>
      <vt:lpstr>Group Members</vt:lpstr>
      <vt:lpstr>Introduction</vt:lpstr>
      <vt:lpstr>WORLD WIDE ENERGY SOURCES USE(2004)</vt:lpstr>
      <vt:lpstr>ENERGY RESOURCES</vt:lpstr>
      <vt:lpstr>INDIAN SCENARIO</vt:lpstr>
      <vt:lpstr>INDIAN SCENARIO</vt:lpstr>
      <vt:lpstr>GAS</vt:lpstr>
      <vt:lpstr>CONVENTIONAL ENERGY SOURCE</vt:lpstr>
      <vt:lpstr>ADVANTAGES OF CONVENTIONAL ENERGY SOURCES</vt:lpstr>
      <vt:lpstr>DISADVANTAGES</vt:lpstr>
      <vt:lpstr>ENVIRONMENTAL IMPACT OF COAL BASED THERMAL    POWER PLANT</vt:lpstr>
      <vt:lpstr>Emission from thermal power plants</vt:lpstr>
      <vt:lpstr>Slide 14</vt:lpstr>
      <vt:lpstr>ENVIRONMENTAL IMPACTS OF NUCLEAR POWER      PLANTS</vt:lpstr>
      <vt:lpstr>Slide 16</vt:lpstr>
      <vt:lpstr>NON-CONVENTIONAL ENERGY RESOURCES</vt:lpstr>
      <vt:lpstr>ADVANTAGES OF NON-CONVENTIONAL ENERGY     SOURCES</vt:lpstr>
      <vt:lpstr>DISADVANTAGES</vt:lpstr>
      <vt:lpstr>Slide 20</vt:lpstr>
      <vt:lpstr>ADVANTAGES OF HYDROPOWER</vt:lpstr>
      <vt:lpstr>PROBLEMS WHICH AFFECT THE HYDROPOWER           GENERATION IN INDIA </vt:lpstr>
      <vt:lpstr>   SOLAR ENERGY</vt:lpstr>
      <vt:lpstr>Slide 24</vt:lpstr>
      <vt:lpstr>        SOLAR ENERGY SYSTEM USE IN INDIA</vt:lpstr>
      <vt:lpstr>       APPLICATION OF SOLAR ENERGY</vt:lpstr>
      <vt:lpstr>  ADVANTAGES</vt:lpstr>
      <vt:lpstr>Slide 28</vt:lpstr>
      <vt:lpstr> LIMITATIONS</vt:lpstr>
      <vt:lpstr>Power Towers</vt:lpstr>
      <vt:lpstr>                       WIND ENERGY  </vt:lpstr>
      <vt:lpstr>Slide 32</vt:lpstr>
      <vt:lpstr>TYPES OF WIND MILLS  </vt:lpstr>
      <vt:lpstr>ADVANTAGES OF WIND MILLS</vt:lpstr>
      <vt:lpstr>Slide 35</vt:lpstr>
      <vt:lpstr>LIMITATIONS </vt:lpstr>
      <vt:lpstr>                   BIO MASS ENERGY</vt:lpstr>
      <vt:lpstr>Slide 38</vt:lpstr>
      <vt:lpstr>Biomass resources fall into three categories:</vt:lpstr>
      <vt:lpstr>Slide 40</vt:lpstr>
      <vt:lpstr>SOURCES OF BIOGAS</vt:lpstr>
      <vt:lpstr>ADVANTAGES</vt:lpstr>
      <vt:lpstr>Slide 43</vt:lpstr>
      <vt:lpstr>LIMITATION OF BIOMASS ENERGY</vt:lpstr>
      <vt:lpstr>                     GEO THERMAL</vt:lpstr>
      <vt:lpstr>Slide 46</vt:lpstr>
      <vt:lpstr>2 Main uses of Geothermal Energy:</vt:lpstr>
      <vt:lpstr>                      TIDAL ENERGY</vt:lpstr>
      <vt:lpstr>Slide 49</vt:lpstr>
      <vt:lpstr>Slide 50</vt:lpstr>
      <vt:lpstr>Slide 51</vt:lpstr>
      <vt:lpstr>PROBLEMS DUE TO OVERUSE OF ENERGY         RESOURCES</vt:lpstr>
      <vt:lpstr>IMPORTANT PROBLEMS DUE TO OVER USE OF     ENERGY RESOURCES</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resources </dc:title>
  <dc:creator>HARSH</dc:creator>
  <cp:lastModifiedBy>kp</cp:lastModifiedBy>
  <cp:revision>69</cp:revision>
  <dcterms:created xsi:type="dcterms:W3CDTF">2013-11-13T15:36:25Z</dcterms:created>
  <dcterms:modified xsi:type="dcterms:W3CDTF">2013-12-19T06:11:09Z</dcterms:modified>
</cp:coreProperties>
</file>